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337" r:id="rId3"/>
    <p:sldId id="338" r:id="rId4"/>
    <p:sldId id="284" r:id="rId5"/>
    <p:sldId id="2147471566" r:id="rId6"/>
    <p:sldId id="2147471567" r:id="rId7"/>
    <p:sldId id="2147471568" r:id="rId8"/>
    <p:sldId id="2147471614" r:id="rId9"/>
    <p:sldId id="2147471615" r:id="rId10"/>
    <p:sldId id="262" r:id="rId11"/>
    <p:sldId id="2147471570" r:id="rId12"/>
    <p:sldId id="282" r:id="rId13"/>
    <p:sldId id="280" r:id="rId14"/>
    <p:sldId id="283" r:id="rId15"/>
    <p:sldId id="264" r:id="rId16"/>
    <p:sldId id="266" r:id="rId17"/>
    <p:sldId id="279" r:id="rId1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5E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D2C960-0B77-4828-98B8-0B026699445B}" v="1" dt="2026-08-17T18:03:19.1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78" autoAdjust="0"/>
    <p:restoredTop sz="94660"/>
  </p:normalViewPr>
  <p:slideViewPr>
    <p:cSldViewPr snapToGrid="0">
      <p:cViewPr varScale="1">
        <p:scale>
          <a:sx n="105" d="100"/>
          <a:sy n="105" d="100"/>
        </p:scale>
        <p:origin x="834" y="108"/>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y Green" userId="06712fd7-c0ef-4a97-b047-2855645d7785" providerId="ADAL" clId="{16C66BC3-338C-4EDE-AA42-0555E3E2B040}"/>
    <pc:docChg chg="custSel modSld">
      <pc:chgData name="Marty Green" userId="06712fd7-c0ef-4a97-b047-2855645d7785" providerId="ADAL" clId="{16C66BC3-338C-4EDE-AA42-0555E3E2B040}" dt="2026-08-17T18:03:35.784" v="213" actId="20577"/>
      <pc:docMkLst>
        <pc:docMk/>
      </pc:docMkLst>
      <pc:sldChg chg="modSp mod modNotesTx">
        <pc:chgData name="Marty Green" userId="06712fd7-c0ef-4a97-b047-2855645d7785" providerId="ADAL" clId="{16C66BC3-338C-4EDE-AA42-0555E3E2B040}" dt="2026-08-17T18:02:32.421" v="168" actId="20577"/>
        <pc:sldMkLst>
          <pc:docMk/>
          <pc:sldMk cId="2151790717" sldId="256"/>
        </pc:sldMkLst>
        <pc:picChg chg="mod">
          <ac:chgData name="Marty Green" userId="06712fd7-c0ef-4a97-b047-2855645d7785" providerId="ADAL" clId="{16C66BC3-338C-4EDE-AA42-0555E3E2B040}" dt="2026-08-17T18:01:12.578" v="27" actId="1076"/>
          <ac:picMkLst>
            <pc:docMk/>
            <pc:sldMk cId="2151790717" sldId="256"/>
            <ac:picMk id="7" creationId="{BE29C588-97D3-890F-CCCC-502E0276BC1F}"/>
          </ac:picMkLst>
        </pc:picChg>
      </pc:sldChg>
      <pc:sldChg chg="modSp mod">
        <pc:chgData name="Marty Green" userId="06712fd7-c0ef-4a97-b047-2855645d7785" providerId="ADAL" clId="{16C66BC3-338C-4EDE-AA42-0555E3E2B040}" dt="2026-08-12T21:06:30.594" v="26" actId="20577"/>
        <pc:sldMkLst>
          <pc:docMk/>
          <pc:sldMk cId="4060040015" sldId="262"/>
        </pc:sldMkLst>
        <pc:graphicFrameChg chg="modGraphic">
          <ac:chgData name="Marty Green" userId="06712fd7-c0ef-4a97-b047-2855645d7785" providerId="ADAL" clId="{16C66BC3-338C-4EDE-AA42-0555E3E2B040}" dt="2026-08-12T21:06:30.594" v="26" actId="20577"/>
          <ac:graphicFrameMkLst>
            <pc:docMk/>
            <pc:sldMk cId="4060040015" sldId="262"/>
            <ac:graphicFrameMk id="4" creationId="{9917F647-6700-4EF2-A203-8CA0B410B711}"/>
          </ac:graphicFrameMkLst>
        </pc:graphicFrameChg>
      </pc:sldChg>
      <pc:sldChg chg="addSp modSp mod">
        <pc:chgData name="Marty Green" userId="06712fd7-c0ef-4a97-b047-2855645d7785" providerId="ADAL" clId="{16C66BC3-338C-4EDE-AA42-0555E3E2B040}" dt="2026-08-17T18:03:35.784" v="213" actId="20577"/>
        <pc:sldMkLst>
          <pc:docMk/>
          <pc:sldMk cId="3768547518" sldId="337"/>
        </pc:sldMkLst>
        <pc:spChg chg="add mod">
          <ac:chgData name="Marty Green" userId="06712fd7-c0ef-4a97-b047-2855645d7785" providerId="ADAL" clId="{16C66BC3-338C-4EDE-AA42-0555E3E2B040}" dt="2026-08-17T18:03:35.784" v="213" actId="20577"/>
          <ac:spMkLst>
            <pc:docMk/>
            <pc:sldMk cId="3768547518" sldId="337"/>
            <ac:spMk id="2" creationId="{35908B7F-71E2-962B-7C2A-EEB9D318EA21}"/>
          </ac:spMkLst>
        </pc:spChg>
      </pc:sldChg>
      <pc:sldChg chg="modSp mod">
        <pc:chgData name="Marty Green" userId="06712fd7-c0ef-4a97-b047-2855645d7785" providerId="ADAL" clId="{16C66BC3-338C-4EDE-AA42-0555E3E2B040}" dt="2026-08-12T21:06:03.793" v="15" actId="20577"/>
        <pc:sldMkLst>
          <pc:docMk/>
          <pc:sldMk cId="3666822097" sldId="2147471570"/>
        </pc:sldMkLst>
        <pc:graphicFrameChg chg="modGraphic">
          <ac:chgData name="Marty Green" userId="06712fd7-c0ef-4a97-b047-2855645d7785" providerId="ADAL" clId="{16C66BC3-338C-4EDE-AA42-0555E3E2B040}" dt="2026-08-12T21:05:51.754" v="11" actId="20577"/>
          <ac:graphicFrameMkLst>
            <pc:docMk/>
            <pc:sldMk cId="3666822097" sldId="2147471570"/>
            <ac:graphicFrameMk id="3" creationId="{4497C098-5862-1F2B-D176-44296EAE085A}"/>
          </ac:graphicFrameMkLst>
        </pc:graphicFrameChg>
        <pc:graphicFrameChg chg="modGraphic">
          <ac:chgData name="Marty Green" userId="06712fd7-c0ef-4a97-b047-2855645d7785" providerId="ADAL" clId="{16C66BC3-338C-4EDE-AA42-0555E3E2B040}" dt="2026-08-12T21:06:03.793" v="15" actId="20577"/>
          <ac:graphicFrameMkLst>
            <pc:docMk/>
            <pc:sldMk cId="3666822097" sldId="2147471570"/>
            <ac:graphicFrameMk id="11" creationId="{3E560691-2AA8-31F1-BCE3-F8442A29515D}"/>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4CE0A9-407A-47A3-BF9E-21FF6260171A}"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CFE5CFAF-6C5D-4864-BD22-74B28F6F4BEA}">
      <dgm:prSet custT="1"/>
      <dgm:spPr/>
      <dgm:t>
        <a:bodyPr/>
        <a:lstStyle/>
        <a:p>
          <a:r>
            <a:rPr lang="en-US" sz="1800" dirty="0"/>
            <a:t>Extensive research project to identify challenges of </a:t>
          </a:r>
        </a:p>
        <a:p>
          <a:r>
            <a:rPr lang="en-US" sz="1800" dirty="0"/>
            <a:t>local government financial reporting challenges</a:t>
          </a:r>
        </a:p>
      </dgm:t>
    </dgm:pt>
    <dgm:pt modelId="{A4ED80BD-8BFD-4C79-941B-C38ECC972FB1}" type="parTrans" cxnId="{B0295E5D-B0D4-4FCA-8B6A-C87C2D96296D}">
      <dgm:prSet/>
      <dgm:spPr/>
      <dgm:t>
        <a:bodyPr/>
        <a:lstStyle/>
        <a:p>
          <a:endParaRPr lang="en-US"/>
        </a:p>
      </dgm:t>
    </dgm:pt>
    <dgm:pt modelId="{AFD08A7F-5E43-4F5A-90E8-4CFD8F96E4BB}" type="sibTrans" cxnId="{B0295E5D-B0D4-4FCA-8B6A-C87C2D96296D}">
      <dgm:prSet/>
      <dgm:spPr/>
      <dgm:t>
        <a:bodyPr/>
        <a:lstStyle/>
        <a:p>
          <a:endParaRPr lang="en-US"/>
        </a:p>
      </dgm:t>
    </dgm:pt>
    <dgm:pt modelId="{A96FE729-347F-4D7D-BD76-8D1563957FB1}">
      <dgm:prSet/>
      <dgm:spPr/>
      <dgm:t>
        <a:bodyPr/>
        <a:lstStyle/>
        <a:p>
          <a:r>
            <a:rPr lang="en-US" dirty="0"/>
            <a:t>Identifying the problems</a:t>
          </a:r>
        </a:p>
      </dgm:t>
    </dgm:pt>
    <dgm:pt modelId="{D9BB5674-29E7-4044-B4DA-B9BFA584C1FC}" type="parTrans" cxnId="{F7C5259B-5B66-4801-91A3-917E2CC512EA}">
      <dgm:prSet/>
      <dgm:spPr/>
      <dgm:t>
        <a:bodyPr/>
        <a:lstStyle/>
        <a:p>
          <a:endParaRPr lang="en-US"/>
        </a:p>
      </dgm:t>
    </dgm:pt>
    <dgm:pt modelId="{FABA7CCB-AAE5-4514-9200-735EB3C55699}" type="sibTrans" cxnId="{F7C5259B-5B66-4801-91A3-917E2CC512EA}">
      <dgm:prSet/>
      <dgm:spPr/>
      <dgm:t>
        <a:bodyPr/>
        <a:lstStyle/>
        <a:p>
          <a:endParaRPr lang="en-US"/>
        </a:p>
      </dgm:t>
    </dgm:pt>
    <dgm:pt modelId="{0BF2AB15-DFA3-4168-9E6F-4610420BFF6A}">
      <dgm:prSet/>
      <dgm:spPr/>
      <dgm:t>
        <a:bodyPr/>
        <a:lstStyle/>
        <a:p>
          <a:r>
            <a:rPr lang="en-US" dirty="0"/>
            <a:t>Providing a long-term solution</a:t>
          </a:r>
        </a:p>
      </dgm:t>
    </dgm:pt>
    <dgm:pt modelId="{80F0AE3E-68DA-4FA1-A319-6DD632DAA814}" type="parTrans" cxnId="{F2F5F7DD-A702-4FCB-A27D-B6886C338A53}">
      <dgm:prSet/>
      <dgm:spPr/>
      <dgm:t>
        <a:bodyPr/>
        <a:lstStyle/>
        <a:p>
          <a:endParaRPr lang="en-US"/>
        </a:p>
      </dgm:t>
    </dgm:pt>
    <dgm:pt modelId="{C3D74073-A5C4-4A7E-940A-C5CD4DC5A2AF}" type="sibTrans" cxnId="{F2F5F7DD-A702-4FCB-A27D-B6886C338A53}">
      <dgm:prSet/>
      <dgm:spPr/>
      <dgm:t>
        <a:bodyPr/>
        <a:lstStyle/>
        <a:p>
          <a:endParaRPr lang="en-US"/>
        </a:p>
      </dgm:t>
    </dgm:pt>
    <dgm:pt modelId="{895E5339-2027-4AE1-8A1F-663CB33D4A48}">
      <dgm:prSet/>
      <dgm:spPr/>
      <dgm:t>
        <a:bodyPr/>
        <a:lstStyle/>
        <a:p>
          <a:r>
            <a:rPr lang="en-US" dirty="0"/>
            <a:t>Field work on small, medium and large size local governments</a:t>
          </a:r>
        </a:p>
      </dgm:t>
    </dgm:pt>
    <dgm:pt modelId="{7D39A017-A7CA-499D-BE65-2F086E1CC202}" type="parTrans" cxnId="{12823F4A-4B51-45EB-B796-6B88ABC087D8}">
      <dgm:prSet/>
      <dgm:spPr/>
      <dgm:t>
        <a:bodyPr/>
        <a:lstStyle/>
        <a:p>
          <a:endParaRPr lang="en-US"/>
        </a:p>
      </dgm:t>
    </dgm:pt>
    <dgm:pt modelId="{E1856F54-89B5-43AC-B382-D8F50126CBD4}" type="sibTrans" cxnId="{12823F4A-4B51-45EB-B796-6B88ABC087D8}">
      <dgm:prSet/>
      <dgm:spPr/>
      <dgm:t>
        <a:bodyPr/>
        <a:lstStyle/>
        <a:p>
          <a:endParaRPr lang="en-US"/>
        </a:p>
      </dgm:t>
    </dgm:pt>
    <dgm:pt modelId="{485B7940-19E0-4630-8A1A-DA42B110919A}">
      <dgm:prSet/>
      <dgm:spPr/>
      <dgm:t>
        <a:bodyPr/>
        <a:lstStyle/>
        <a:p>
          <a:r>
            <a:rPr lang="en-US" dirty="0"/>
            <a:t>Develop reporting framework incorporating 21</a:t>
          </a:r>
          <a:r>
            <a:rPr lang="en-US" baseline="30000" dirty="0"/>
            <a:t>st</a:t>
          </a:r>
          <a:r>
            <a:rPr lang="en-US" dirty="0"/>
            <a:t> century audit and reporting practices to ensure local government accountability in key fiscal and compliance areas</a:t>
          </a:r>
        </a:p>
      </dgm:t>
    </dgm:pt>
    <dgm:pt modelId="{8044BD35-1CE7-4444-9295-1C21C99B1509}" type="parTrans" cxnId="{8EAF2828-CDB8-40F4-9BCB-B6592FA95B96}">
      <dgm:prSet/>
      <dgm:spPr/>
      <dgm:t>
        <a:bodyPr/>
        <a:lstStyle/>
        <a:p>
          <a:endParaRPr lang="en-US"/>
        </a:p>
      </dgm:t>
    </dgm:pt>
    <dgm:pt modelId="{F51DC2E8-2F7C-4B31-AB76-7885CF3C69F0}" type="sibTrans" cxnId="{8EAF2828-CDB8-40F4-9BCB-B6592FA95B96}">
      <dgm:prSet/>
      <dgm:spPr/>
      <dgm:t>
        <a:bodyPr/>
        <a:lstStyle/>
        <a:p>
          <a:endParaRPr lang="en-US"/>
        </a:p>
      </dgm:t>
    </dgm:pt>
    <dgm:pt modelId="{F7F8B592-C706-4C14-AE83-E8665FA67D9A}" type="pres">
      <dgm:prSet presAssocID="{2B4CE0A9-407A-47A3-BF9E-21FF6260171A}" presName="Name0" presStyleCnt="0">
        <dgm:presLayoutVars>
          <dgm:dir/>
          <dgm:animLvl val="lvl"/>
          <dgm:resizeHandles val="exact"/>
        </dgm:presLayoutVars>
      </dgm:prSet>
      <dgm:spPr/>
    </dgm:pt>
    <dgm:pt modelId="{F26CE635-51BB-434D-8659-8CDAE1082467}" type="pres">
      <dgm:prSet presAssocID="{485B7940-19E0-4630-8A1A-DA42B110919A}" presName="boxAndChildren" presStyleCnt="0"/>
      <dgm:spPr/>
    </dgm:pt>
    <dgm:pt modelId="{7843D81C-A213-42F2-A074-E83BAE4DBB8C}" type="pres">
      <dgm:prSet presAssocID="{485B7940-19E0-4630-8A1A-DA42B110919A}" presName="parentTextBox" presStyleLbl="node1" presStyleIdx="0" presStyleCnt="3"/>
      <dgm:spPr/>
    </dgm:pt>
    <dgm:pt modelId="{3F574537-1600-4673-9051-EF60C6C683C2}" type="pres">
      <dgm:prSet presAssocID="{E1856F54-89B5-43AC-B382-D8F50126CBD4}" presName="sp" presStyleCnt="0"/>
      <dgm:spPr/>
    </dgm:pt>
    <dgm:pt modelId="{CB9086D6-C736-4924-A73B-37EE2355E800}" type="pres">
      <dgm:prSet presAssocID="{895E5339-2027-4AE1-8A1F-663CB33D4A48}" presName="arrowAndChildren" presStyleCnt="0"/>
      <dgm:spPr/>
    </dgm:pt>
    <dgm:pt modelId="{DD0ABF3A-ED31-4F93-A12C-577CF2811383}" type="pres">
      <dgm:prSet presAssocID="{895E5339-2027-4AE1-8A1F-663CB33D4A48}" presName="parentTextArrow" presStyleLbl="node1" presStyleIdx="1" presStyleCnt="3"/>
      <dgm:spPr/>
    </dgm:pt>
    <dgm:pt modelId="{33788D82-1DE3-423F-A3BB-972F158E0D4E}" type="pres">
      <dgm:prSet presAssocID="{AFD08A7F-5E43-4F5A-90E8-4CFD8F96E4BB}" presName="sp" presStyleCnt="0"/>
      <dgm:spPr/>
    </dgm:pt>
    <dgm:pt modelId="{9CF2D909-64E5-4E16-845E-EAB62908BC9D}" type="pres">
      <dgm:prSet presAssocID="{CFE5CFAF-6C5D-4864-BD22-74B28F6F4BEA}" presName="arrowAndChildren" presStyleCnt="0"/>
      <dgm:spPr/>
    </dgm:pt>
    <dgm:pt modelId="{0F608012-02D8-41C8-8106-166D6B6989E7}" type="pres">
      <dgm:prSet presAssocID="{CFE5CFAF-6C5D-4864-BD22-74B28F6F4BEA}" presName="parentTextArrow" presStyleLbl="node1" presStyleIdx="1" presStyleCnt="3"/>
      <dgm:spPr/>
    </dgm:pt>
    <dgm:pt modelId="{897AAE3E-229B-465A-9E00-950428E9A5F6}" type="pres">
      <dgm:prSet presAssocID="{CFE5CFAF-6C5D-4864-BD22-74B28F6F4BEA}" presName="arrow" presStyleLbl="node1" presStyleIdx="2" presStyleCnt="3" custLinFactNeighborX="2227" custLinFactNeighborY="-1952"/>
      <dgm:spPr/>
    </dgm:pt>
    <dgm:pt modelId="{3FB0A2AC-F177-4915-84F1-3E8DFE12BB39}" type="pres">
      <dgm:prSet presAssocID="{CFE5CFAF-6C5D-4864-BD22-74B28F6F4BEA}" presName="descendantArrow" presStyleCnt="0"/>
      <dgm:spPr/>
    </dgm:pt>
    <dgm:pt modelId="{FB138C0D-7CC9-413A-B741-FB2511CA354E}" type="pres">
      <dgm:prSet presAssocID="{A96FE729-347F-4D7D-BD76-8D1563957FB1}" presName="childTextArrow" presStyleLbl="fgAccFollowNode1" presStyleIdx="0" presStyleCnt="2">
        <dgm:presLayoutVars>
          <dgm:bulletEnabled val="1"/>
        </dgm:presLayoutVars>
      </dgm:prSet>
      <dgm:spPr/>
    </dgm:pt>
    <dgm:pt modelId="{BBF0EA50-7E1D-4DA4-AAD4-44356690538E}" type="pres">
      <dgm:prSet presAssocID="{0BF2AB15-DFA3-4168-9E6F-4610420BFF6A}" presName="childTextArrow" presStyleLbl="fgAccFollowNode1" presStyleIdx="1" presStyleCnt="2">
        <dgm:presLayoutVars>
          <dgm:bulletEnabled val="1"/>
        </dgm:presLayoutVars>
      </dgm:prSet>
      <dgm:spPr/>
    </dgm:pt>
  </dgm:ptLst>
  <dgm:cxnLst>
    <dgm:cxn modelId="{8EAF2828-CDB8-40F4-9BCB-B6592FA95B96}" srcId="{2B4CE0A9-407A-47A3-BF9E-21FF6260171A}" destId="{485B7940-19E0-4630-8A1A-DA42B110919A}" srcOrd="2" destOrd="0" parTransId="{8044BD35-1CE7-4444-9295-1C21C99B1509}" sibTransId="{F51DC2E8-2F7C-4B31-AB76-7885CF3C69F0}"/>
    <dgm:cxn modelId="{C201062D-797F-42FF-8FAF-37329143935E}" type="presOf" srcId="{2B4CE0A9-407A-47A3-BF9E-21FF6260171A}" destId="{F7F8B592-C706-4C14-AE83-E8665FA67D9A}" srcOrd="0" destOrd="0" presId="urn:microsoft.com/office/officeart/2005/8/layout/process4"/>
    <dgm:cxn modelId="{A1AA2D3C-529C-4F2B-9519-7A37477C30F7}" type="presOf" srcId="{0BF2AB15-DFA3-4168-9E6F-4610420BFF6A}" destId="{BBF0EA50-7E1D-4DA4-AAD4-44356690538E}" srcOrd="0" destOrd="0" presId="urn:microsoft.com/office/officeart/2005/8/layout/process4"/>
    <dgm:cxn modelId="{B0295E5D-B0D4-4FCA-8B6A-C87C2D96296D}" srcId="{2B4CE0A9-407A-47A3-BF9E-21FF6260171A}" destId="{CFE5CFAF-6C5D-4864-BD22-74B28F6F4BEA}" srcOrd="0" destOrd="0" parTransId="{A4ED80BD-8BFD-4C79-941B-C38ECC972FB1}" sibTransId="{AFD08A7F-5E43-4F5A-90E8-4CFD8F96E4BB}"/>
    <dgm:cxn modelId="{12823F4A-4B51-45EB-B796-6B88ABC087D8}" srcId="{2B4CE0A9-407A-47A3-BF9E-21FF6260171A}" destId="{895E5339-2027-4AE1-8A1F-663CB33D4A48}" srcOrd="1" destOrd="0" parTransId="{7D39A017-A7CA-499D-BE65-2F086E1CC202}" sibTransId="{E1856F54-89B5-43AC-B382-D8F50126CBD4}"/>
    <dgm:cxn modelId="{BB6AF358-A492-41A6-9420-B71B7A35A061}" type="presOf" srcId="{A96FE729-347F-4D7D-BD76-8D1563957FB1}" destId="{FB138C0D-7CC9-413A-B741-FB2511CA354E}" srcOrd="0" destOrd="0" presId="urn:microsoft.com/office/officeart/2005/8/layout/process4"/>
    <dgm:cxn modelId="{F7C5259B-5B66-4801-91A3-917E2CC512EA}" srcId="{CFE5CFAF-6C5D-4864-BD22-74B28F6F4BEA}" destId="{A96FE729-347F-4D7D-BD76-8D1563957FB1}" srcOrd="0" destOrd="0" parTransId="{D9BB5674-29E7-4044-B4DA-B9BFA584C1FC}" sibTransId="{FABA7CCB-AAE5-4514-9200-735EB3C55699}"/>
    <dgm:cxn modelId="{8774B8B0-EEC7-43C2-9115-14B22F1FF442}" type="presOf" srcId="{485B7940-19E0-4630-8A1A-DA42B110919A}" destId="{7843D81C-A213-42F2-A074-E83BAE4DBB8C}" srcOrd="0" destOrd="0" presId="urn:microsoft.com/office/officeart/2005/8/layout/process4"/>
    <dgm:cxn modelId="{193A4ABD-50CF-487F-A769-0EF5FA4CA083}" type="presOf" srcId="{895E5339-2027-4AE1-8A1F-663CB33D4A48}" destId="{DD0ABF3A-ED31-4F93-A12C-577CF2811383}" srcOrd="0" destOrd="0" presId="urn:microsoft.com/office/officeart/2005/8/layout/process4"/>
    <dgm:cxn modelId="{F2F5F7DD-A702-4FCB-A27D-B6886C338A53}" srcId="{CFE5CFAF-6C5D-4864-BD22-74B28F6F4BEA}" destId="{0BF2AB15-DFA3-4168-9E6F-4610420BFF6A}" srcOrd="1" destOrd="0" parTransId="{80F0AE3E-68DA-4FA1-A319-6DD632DAA814}" sibTransId="{C3D74073-A5C4-4A7E-940A-C5CD4DC5A2AF}"/>
    <dgm:cxn modelId="{E59ADAF0-6A10-40FF-96B3-09DCC40DD0A9}" type="presOf" srcId="{CFE5CFAF-6C5D-4864-BD22-74B28F6F4BEA}" destId="{897AAE3E-229B-465A-9E00-950428E9A5F6}" srcOrd="1" destOrd="0" presId="urn:microsoft.com/office/officeart/2005/8/layout/process4"/>
    <dgm:cxn modelId="{46D5F8FA-A59C-44EC-8296-343318EC4067}" type="presOf" srcId="{CFE5CFAF-6C5D-4864-BD22-74B28F6F4BEA}" destId="{0F608012-02D8-41C8-8106-166D6B6989E7}" srcOrd="0" destOrd="0" presId="urn:microsoft.com/office/officeart/2005/8/layout/process4"/>
    <dgm:cxn modelId="{C1DDA26F-FC79-42EE-8D4E-5F6A8F19511B}" type="presParOf" srcId="{F7F8B592-C706-4C14-AE83-E8665FA67D9A}" destId="{F26CE635-51BB-434D-8659-8CDAE1082467}" srcOrd="0" destOrd="0" presId="urn:microsoft.com/office/officeart/2005/8/layout/process4"/>
    <dgm:cxn modelId="{437AF250-89EC-49FB-8BED-05078CF2FDDF}" type="presParOf" srcId="{F26CE635-51BB-434D-8659-8CDAE1082467}" destId="{7843D81C-A213-42F2-A074-E83BAE4DBB8C}" srcOrd="0" destOrd="0" presId="urn:microsoft.com/office/officeart/2005/8/layout/process4"/>
    <dgm:cxn modelId="{821AAFCC-81B8-496B-80DC-5BB12720B370}" type="presParOf" srcId="{F7F8B592-C706-4C14-AE83-E8665FA67D9A}" destId="{3F574537-1600-4673-9051-EF60C6C683C2}" srcOrd="1" destOrd="0" presId="urn:microsoft.com/office/officeart/2005/8/layout/process4"/>
    <dgm:cxn modelId="{D4E64497-90E1-4DD3-94C5-F2A8F718351E}" type="presParOf" srcId="{F7F8B592-C706-4C14-AE83-E8665FA67D9A}" destId="{CB9086D6-C736-4924-A73B-37EE2355E800}" srcOrd="2" destOrd="0" presId="urn:microsoft.com/office/officeart/2005/8/layout/process4"/>
    <dgm:cxn modelId="{4326956D-74D1-45DE-BDDF-BC9EB2F9529E}" type="presParOf" srcId="{CB9086D6-C736-4924-A73B-37EE2355E800}" destId="{DD0ABF3A-ED31-4F93-A12C-577CF2811383}" srcOrd="0" destOrd="0" presId="urn:microsoft.com/office/officeart/2005/8/layout/process4"/>
    <dgm:cxn modelId="{B7674369-323C-46D1-B710-5BA45FEBB64E}" type="presParOf" srcId="{F7F8B592-C706-4C14-AE83-E8665FA67D9A}" destId="{33788D82-1DE3-423F-A3BB-972F158E0D4E}" srcOrd="3" destOrd="0" presId="urn:microsoft.com/office/officeart/2005/8/layout/process4"/>
    <dgm:cxn modelId="{7A267835-158B-476E-8721-4B70EE3EBAD6}" type="presParOf" srcId="{F7F8B592-C706-4C14-AE83-E8665FA67D9A}" destId="{9CF2D909-64E5-4E16-845E-EAB62908BC9D}" srcOrd="4" destOrd="0" presId="urn:microsoft.com/office/officeart/2005/8/layout/process4"/>
    <dgm:cxn modelId="{8D41C74F-0957-45DF-AA56-A579A3095B08}" type="presParOf" srcId="{9CF2D909-64E5-4E16-845E-EAB62908BC9D}" destId="{0F608012-02D8-41C8-8106-166D6B6989E7}" srcOrd="0" destOrd="0" presId="urn:microsoft.com/office/officeart/2005/8/layout/process4"/>
    <dgm:cxn modelId="{BF197007-A571-4E1E-AD1A-5A2C5986C84B}" type="presParOf" srcId="{9CF2D909-64E5-4E16-845E-EAB62908BC9D}" destId="{897AAE3E-229B-465A-9E00-950428E9A5F6}" srcOrd="1" destOrd="0" presId="urn:microsoft.com/office/officeart/2005/8/layout/process4"/>
    <dgm:cxn modelId="{76C60A2F-F2B7-46A7-B1DE-7ED823752CAA}" type="presParOf" srcId="{9CF2D909-64E5-4E16-845E-EAB62908BC9D}" destId="{3FB0A2AC-F177-4915-84F1-3E8DFE12BB39}" srcOrd="2" destOrd="0" presId="urn:microsoft.com/office/officeart/2005/8/layout/process4"/>
    <dgm:cxn modelId="{3977F29B-3151-449F-91A8-1B8233C7E4A0}" type="presParOf" srcId="{3FB0A2AC-F177-4915-84F1-3E8DFE12BB39}" destId="{FB138C0D-7CC9-413A-B741-FB2511CA354E}" srcOrd="0" destOrd="0" presId="urn:microsoft.com/office/officeart/2005/8/layout/process4"/>
    <dgm:cxn modelId="{31311C0F-DAB6-4B1B-8149-A4545B6BBAB5}" type="presParOf" srcId="{3FB0A2AC-F177-4915-84F1-3E8DFE12BB39}" destId="{BBF0EA50-7E1D-4DA4-AAD4-44356690538E}"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50FF13A-9A11-496D-9C1F-B540510BEDF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E2CC800-F9C8-4EED-B0BA-00D3933AC076}">
      <dgm:prSet/>
      <dgm:spPr/>
      <dgm:t>
        <a:bodyPr/>
        <a:lstStyle/>
        <a:p>
          <a:r>
            <a:rPr lang="en-US" b="1" dirty="0"/>
            <a:t>Special Report to the Illinois General Assembly, “Examining the Sustainability of Local Government Audits”</a:t>
          </a:r>
          <a:endParaRPr lang="en-US" dirty="0"/>
        </a:p>
      </dgm:t>
    </dgm:pt>
    <dgm:pt modelId="{0ACC95A5-B6BD-44FC-9B47-2602967F7903}" type="parTrans" cxnId="{F618EB6B-8325-4384-A830-F6E4AA418D5F}">
      <dgm:prSet/>
      <dgm:spPr/>
      <dgm:t>
        <a:bodyPr/>
        <a:lstStyle/>
        <a:p>
          <a:endParaRPr lang="en-US"/>
        </a:p>
      </dgm:t>
    </dgm:pt>
    <dgm:pt modelId="{69C3E45C-9418-403B-8EA9-F53DA0E01351}" type="sibTrans" cxnId="{F618EB6B-8325-4384-A830-F6E4AA418D5F}">
      <dgm:prSet/>
      <dgm:spPr/>
      <dgm:t>
        <a:bodyPr/>
        <a:lstStyle/>
        <a:p>
          <a:endParaRPr lang="en-US"/>
        </a:p>
      </dgm:t>
    </dgm:pt>
    <dgm:pt modelId="{46C5D400-AE24-436C-A750-796F706E5D56}">
      <dgm:prSet/>
      <dgm:spPr/>
      <dgm:t>
        <a:bodyPr/>
        <a:lstStyle/>
        <a:p>
          <a:r>
            <a:rPr lang="en-US" dirty="0"/>
            <a:t>Seminal document for the General Assembly, comptroller candidates and local government stakeholder organizations</a:t>
          </a:r>
        </a:p>
      </dgm:t>
    </dgm:pt>
    <dgm:pt modelId="{6FD05C6A-1117-47B9-9269-383C5BF0A588}" type="parTrans" cxnId="{446A8C44-2DE2-4ECE-ABCE-868AB17A30A3}">
      <dgm:prSet/>
      <dgm:spPr/>
      <dgm:t>
        <a:bodyPr/>
        <a:lstStyle/>
        <a:p>
          <a:endParaRPr lang="en-US"/>
        </a:p>
      </dgm:t>
    </dgm:pt>
    <dgm:pt modelId="{ED079051-C31E-4B12-B39E-1B0F75F73D81}" type="sibTrans" cxnId="{446A8C44-2DE2-4ECE-ABCE-868AB17A30A3}">
      <dgm:prSet/>
      <dgm:spPr/>
      <dgm:t>
        <a:bodyPr/>
        <a:lstStyle/>
        <a:p>
          <a:endParaRPr lang="en-US"/>
        </a:p>
      </dgm:t>
    </dgm:pt>
    <dgm:pt modelId="{EFAA32EF-3792-4663-926E-5C32863ADBB5}">
      <dgm:prSet/>
      <dgm:spPr/>
      <dgm:t>
        <a:bodyPr/>
        <a:lstStyle/>
        <a:p>
          <a:r>
            <a:rPr lang="en-US" dirty="0"/>
            <a:t>Educate the purpose of a financial statement audit</a:t>
          </a:r>
        </a:p>
      </dgm:t>
    </dgm:pt>
    <dgm:pt modelId="{5521F98C-8833-4ADE-A032-31CE8668A5AB}" type="parTrans" cxnId="{68C7898D-D8B8-4DCD-8E25-F1FEB96B05CC}">
      <dgm:prSet/>
      <dgm:spPr/>
      <dgm:t>
        <a:bodyPr/>
        <a:lstStyle/>
        <a:p>
          <a:endParaRPr lang="en-US"/>
        </a:p>
      </dgm:t>
    </dgm:pt>
    <dgm:pt modelId="{E96B837E-5F34-4D49-8BF5-D3036FB17916}" type="sibTrans" cxnId="{68C7898D-D8B8-4DCD-8E25-F1FEB96B05CC}">
      <dgm:prSet/>
      <dgm:spPr/>
      <dgm:t>
        <a:bodyPr/>
        <a:lstStyle/>
        <a:p>
          <a:endParaRPr lang="en-US"/>
        </a:p>
      </dgm:t>
    </dgm:pt>
    <dgm:pt modelId="{2C476FD1-3591-4395-8F93-F8CC6407AECB}">
      <dgm:prSet/>
      <dgm:spPr/>
      <dgm:t>
        <a:bodyPr/>
        <a:lstStyle/>
        <a:p>
          <a:r>
            <a:rPr lang="en-US" dirty="0"/>
            <a:t>Highlight Illinois’ overreliance on financial statement audits to satisfy financial compliance filings with the comptroller</a:t>
          </a:r>
        </a:p>
      </dgm:t>
    </dgm:pt>
    <dgm:pt modelId="{7BA10FE9-7F4D-44EE-A041-7B007A868625}" type="parTrans" cxnId="{9FA1AEE4-79F8-4F76-A7B2-4930E2FC048A}">
      <dgm:prSet/>
      <dgm:spPr/>
      <dgm:t>
        <a:bodyPr/>
        <a:lstStyle/>
        <a:p>
          <a:endParaRPr lang="en-US"/>
        </a:p>
      </dgm:t>
    </dgm:pt>
    <dgm:pt modelId="{E8D50D4D-03BF-467A-BD31-52D85B4EFA90}" type="sibTrans" cxnId="{9FA1AEE4-79F8-4F76-A7B2-4930E2FC048A}">
      <dgm:prSet/>
      <dgm:spPr/>
      <dgm:t>
        <a:bodyPr/>
        <a:lstStyle/>
        <a:p>
          <a:endParaRPr lang="en-US"/>
        </a:p>
      </dgm:t>
    </dgm:pt>
    <dgm:pt modelId="{9104F147-DB9B-4F8E-B6B8-87C01B41656C}">
      <dgm:prSet/>
      <dgm:spPr/>
      <dgm:t>
        <a:bodyPr/>
        <a:lstStyle/>
        <a:p>
          <a:r>
            <a:rPr lang="en-US" dirty="0"/>
            <a:t>Provide an illustration of evolving complexities of government audit standards</a:t>
          </a:r>
        </a:p>
      </dgm:t>
    </dgm:pt>
    <dgm:pt modelId="{D008BF11-7B0C-4200-B8E4-9D967897965F}" type="parTrans" cxnId="{471831D1-1EE9-4C38-BE5D-933D47E614A0}">
      <dgm:prSet/>
      <dgm:spPr/>
      <dgm:t>
        <a:bodyPr/>
        <a:lstStyle/>
        <a:p>
          <a:endParaRPr lang="en-US"/>
        </a:p>
      </dgm:t>
    </dgm:pt>
    <dgm:pt modelId="{F906B82C-9616-444B-A054-58F7FDDBD6BA}" type="sibTrans" cxnId="{471831D1-1EE9-4C38-BE5D-933D47E614A0}">
      <dgm:prSet/>
      <dgm:spPr/>
      <dgm:t>
        <a:bodyPr/>
        <a:lstStyle/>
        <a:p>
          <a:endParaRPr lang="en-US"/>
        </a:p>
      </dgm:t>
    </dgm:pt>
    <dgm:pt modelId="{8A1B8683-2BD0-4B18-B55A-0411E4389EF3}" type="pres">
      <dgm:prSet presAssocID="{B50FF13A-9A11-496D-9C1F-B540510BEDF9}" presName="linear" presStyleCnt="0">
        <dgm:presLayoutVars>
          <dgm:animLvl val="lvl"/>
          <dgm:resizeHandles val="exact"/>
        </dgm:presLayoutVars>
      </dgm:prSet>
      <dgm:spPr/>
    </dgm:pt>
    <dgm:pt modelId="{B13087F9-30DD-45A3-A4AC-B50DE0535B20}" type="pres">
      <dgm:prSet presAssocID="{FE2CC800-F9C8-4EED-B0BA-00D3933AC076}" presName="parentText" presStyleLbl="node1" presStyleIdx="0" presStyleCnt="1">
        <dgm:presLayoutVars>
          <dgm:chMax val="0"/>
          <dgm:bulletEnabled val="1"/>
        </dgm:presLayoutVars>
      </dgm:prSet>
      <dgm:spPr/>
    </dgm:pt>
    <dgm:pt modelId="{5F2224BB-319D-4B61-92C5-937E8406522B}" type="pres">
      <dgm:prSet presAssocID="{FE2CC800-F9C8-4EED-B0BA-00D3933AC076}" presName="childText" presStyleLbl="revTx" presStyleIdx="0" presStyleCnt="1">
        <dgm:presLayoutVars>
          <dgm:bulletEnabled val="1"/>
        </dgm:presLayoutVars>
      </dgm:prSet>
      <dgm:spPr/>
    </dgm:pt>
  </dgm:ptLst>
  <dgm:cxnLst>
    <dgm:cxn modelId="{D459B42E-43D4-4F19-BEBC-FE700105DF2E}" type="presOf" srcId="{EFAA32EF-3792-4663-926E-5C32863ADBB5}" destId="{5F2224BB-319D-4B61-92C5-937E8406522B}" srcOrd="0" destOrd="1" presId="urn:microsoft.com/office/officeart/2005/8/layout/vList2"/>
    <dgm:cxn modelId="{446A8C44-2DE2-4ECE-ABCE-868AB17A30A3}" srcId="{FE2CC800-F9C8-4EED-B0BA-00D3933AC076}" destId="{46C5D400-AE24-436C-A750-796F706E5D56}" srcOrd="0" destOrd="0" parTransId="{6FD05C6A-1117-47B9-9269-383C5BF0A588}" sibTransId="{ED079051-C31E-4B12-B39E-1B0F75F73D81}"/>
    <dgm:cxn modelId="{F618EB6B-8325-4384-A830-F6E4AA418D5F}" srcId="{B50FF13A-9A11-496D-9C1F-B540510BEDF9}" destId="{FE2CC800-F9C8-4EED-B0BA-00D3933AC076}" srcOrd="0" destOrd="0" parTransId="{0ACC95A5-B6BD-44FC-9B47-2602967F7903}" sibTransId="{69C3E45C-9418-403B-8EA9-F53DA0E01351}"/>
    <dgm:cxn modelId="{36F15951-0B61-4E5C-9F93-D7B4A9C254C7}" type="presOf" srcId="{46C5D400-AE24-436C-A750-796F706E5D56}" destId="{5F2224BB-319D-4B61-92C5-937E8406522B}" srcOrd="0" destOrd="0" presId="urn:microsoft.com/office/officeart/2005/8/layout/vList2"/>
    <dgm:cxn modelId="{63EE6182-2626-4AB6-AFC2-29BE74B5517A}" type="presOf" srcId="{FE2CC800-F9C8-4EED-B0BA-00D3933AC076}" destId="{B13087F9-30DD-45A3-A4AC-B50DE0535B20}" srcOrd="0" destOrd="0" presId="urn:microsoft.com/office/officeart/2005/8/layout/vList2"/>
    <dgm:cxn modelId="{68C7898D-D8B8-4DCD-8E25-F1FEB96B05CC}" srcId="{FE2CC800-F9C8-4EED-B0BA-00D3933AC076}" destId="{EFAA32EF-3792-4663-926E-5C32863ADBB5}" srcOrd="1" destOrd="0" parTransId="{5521F98C-8833-4ADE-A032-31CE8668A5AB}" sibTransId="{E96B837E-5F34-4D49-8BF5-D3036FB17916}"/>
    <dgm:cxn modelId="{908811CA-BB69-4F0F-9F5E-A10F3A15E54B}" type="presOf" srcId="{2C476FD1-3591-4395-8F93-F8CC6407AECB}" destId="{5F2224BB-319D-4B61-92C5-937E8406522B}" srcOrd="0" destOrd="2" presId="urn:microsoft.com/office/officeart/2005/8/layout/vList2"/>
    <dgm:cxn modelId="{471831D1-1EE9-4C38-BE5D-933D47E614A0}" srcId="{FE2CC800-F9C8-4EED-B0BA-00D3933AC076}" destId="{9104F147-DB9B-4F8E-B6B8-87C01B41656C}" srcOrd="3" destOrd="0" parTransId="{D008BF11-7B0C-4200-B8E4-9D967897965F}" sibTransId="{F906B82C-9616-444B-A054-58F7FDDBD6BA}"/>
    <dgm:cxn modelId="{9FA1AEE4-79F8-4F76-A7B2-4930E2FC048A}" srcId="{FE2CC800-F9C8-4EED-B0BA-00D3933AC076}" destId="{2C476FD1-3591-4395-8F93-F8CC6407AECB}" srcOrd="2" destOrd="0" parTransId="{7BA10FE9-7F4D-44EE-A041-7B007A868625}" sibTransId="{E8D50D4D-03BF-467A-BD31-52D85B4EFA90}"/>
    <dgm:cxn modelId="{F0B23FE5-C698-4D0F-BE95-F4DCA47804D5}" type="presOf" srcId="{B50FF13A-9A11-496D-9C1F-B540510BEDF9}" destId="{8A1B8683-2BD0-4B18-B55A-0411E4389EF3}" srcOrd="0" destOrd="0" presId="urn:microsoft.com/office/officeart/2005/8/layout/vList2"/>
    <dgm:cxn modelId="{6B03FEF3-7738-46FE-8EAD-5FDFB69BB347}" type="presOf" srcId="{9104F147-DB9B-4F8E-B6B8-87C01B41656C}" destId="{5F2224BB-319D-4B61-92C5-937E8406522B}" srcOrd="0" destOrd="3" presId="urn:microsoft.com/office/officeart/2005/8/layout/vList2"/>
    <dgm:cxn modelId="{FBF5A20F-BBCB-4667-8902-4493F8D2B87D}" type="presParOf" srcId="{8A1B8683-2BD0-4B18-B55A-0411E4389EF3}" destId="{B13087F9-30DD-45A3-A4AC-B50DE0535B20}" srcOrd="0" destOrd="0" presId="urn:microsoft.com/office/officeart/2005/8/layout/vList2"/>
    <dgm:cxn modelId="{F016CE99-EB11-453E-8B76-B24DAD7EAEA2}" type="presParOf" srcId="{8A1B8683-2BD0-4B18-B55A-0411E4389EF3}" destId="{5F2224BB-319D-4B61-92C5-937E8406522B}"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B754A0D-4DE7-4946-B9AA-E0AF29078B2B}" type="doc">
      <dgm:prSet loTypeId="urn:microsoft.com/office/officeart/2008/layout/LinedList" loCatId="hierarchy" qsTypeId="urn:microsoft.com/office/officeart/2005/8/quickstyle/simple1" qsCatId="simple" csTypeId="urn:microsoft.com/office/officeart/2005/8/colors/accent1_2" csCatId="accent1" phldr="1"/>
      <dgm:spPr/>
      <dgm:t>
        <a:bodyPr/>
        <a:lstStyle/>
        <a:p>
          <a:endParaRPr lang="en-US"/>
        </a:p>
      </dgm:t>
    </dgm:pt>
    <dgm:pt modelId="{B81D84CD-3B39-436F-85C3-996A64F22FF7}">
      <dgm:prSet phldrT="[Text]" phldr="0"/>
      <dgm:spPr/>
      <dgm:t>
        <a:bodyPr/>
        <a:lstStyle/>
        <a:p>
          <a:r>
            <a:rPr lang="en-US" dirty="0"/>
            <a:t>ICPAS Lines of Effort</a:t>
          </a:r>
        </a:p>
      </dgm:t>
    </dgm:pt>
    <dgm:pt modelId="{D67D3A27-6F86-4CEE-81C3-6D43359A456B}" type="parTrans" cxnId="{5F18C41A-C3A8-4619-A852-77D8B7D6294C}">
      <dgm:prSet/>
      <dgm:spPr/>
      <dgm:t>
        <a:bodyPr/>
        <a:lstStyle/>
        <a:p>
          <a:endParaRPr lang="en-US"/>
        </a:p>
      </dgm:t>
    </dgm:pt>
    <dgm:pt modelId="{39F0E486-22D7-4803-932C-F57430E658F9}" type="sibTrans" cxnId="{5F18C41A-C3A8-4619-A852-77D8B7D6294C}">
      <dgm:prSet/>
      <dgm:spPr/>
      <dgm:t>
        <a:bodyPr/>
        <a:lstStyle/>
        <a:p>
          <a:endParaRPr lang="en-US"/>
        </a:p>
      </dgm:t>
    </dgm:pt>
    <dgm:pt modelId="{92B81F1A-0857-4FFC-96A7-661EF727BBE7}">
      <dgm:prSet phldrT="[Text]" phldr="0"/>
      <dgm:spPr/>
      <dgm:t>
        <a:bodyPr/>
        <a:lstStyle/>
        <a:p>
          <a:r>
            <a:rPr lang="en-US" dirty="0"/>
            <a:t>≠“A CPA Problem” Redefined the Narrative</a:t>
          </a:r>
        </a:p>
      </dgm:t>
    </dgm:pt>
    <dgm:pt modelId="{24BE6BDE-4783-4144-A4A1-ABFBF649D645}" type="parTrans" cxnId="{BCF83510-95D4-443A-9302-7590BD4F6280}">
      <dgm:prSet/>
      <dgm:spPr/>
      <dgm:t>
        <a:bodyPr/>
        <a:lstStyle/>
        <a:p>
          <a:endParaRPr lang="en-US"/>
        </a:p>
      </dgm:t>
    </dgm:pt>
    <dgm:pt modelId="{85D2D9FC-E0A1-4EAD-822D-DE2CA5BC886A}" type="sibTrans" cxnId="{BCF83510-95D4-443A-9302-7590BD4F6280}">
      <dgm:prSet/>
      <dgm:spPr/>
      <dgm:t>
        <a:bodyPr/>
        <a:lstStyle/>
        <a:p>
          <a:endParaRPr lang="en-US"/>
        </a:p>
      </dgm:t>
    </dgm:pt>
    <dgm:pt modelId="{40587BBA-E948-486C-916F-0610D6BEB251}">
      <dgm:prSet phldrT="[Text]" phldr="0"/>
      <dgm:spPr/>
      <dgm:t>
        <a:bodyPr/>
        <a:lstStyle/>
        <a:p>
          <a:r>
            <a:rPr lang="en-US" dirty="0"/>
            <a:t>Profession’s enterprise solution to ‘audit Armageddon’</a:t>
          </a:r>
        </a:p>
      </dgm:t>
    </dgm:pt>
    <dgm:pt modelId="{F9CBF21D-06CB-4BB5-A892-9264FB72B8D8}" type="parTrans" cxnId="{07551E74-9B38-4725-8478-FC68D7D4ED7A}">
      <dgm:prSet/>
      <dgm:spPr/>
      <dgm:t>
        <a:bodyPr/>
        <a:lstStyle/>
        <a:p>
          <a:endParaRPr lang="en-US"/>
        </a:p>
      </dgm:t>
    </dgm:pt>
    <dgm:pt modelId="{AF7EE1FE-97F9-456A-B5F3-4BE282BD3E99}" type="sibTrans" cxnId="{07551E74-9B38-4725-8478-FC68D7D4ED7A}">
      <dgm:prSet/>
      <dgm:spPr/>
      <dgm:t>
        <a:bodyPr/>
        <a:lstStyle/>
        <a:p>
          <a:endParaRPr lang="en-US"/>
        </a:p>
      </dgm:t>
    </dgm:pt>
    <dgm:pt modelId="{6D735D63-CE61-4A8B-A773-894E47A6706A}">
      <dgm:prSet phldrT="[Text]" phldr="0"/>
      <dgm:spPr/>
      <dgm:t>
        <a:bodyPr/>
        <a:lstStyle/>
        <a:p>
          <a:r>
            <a:rPr lang="en-US" dirty="0"/>
            <a:t>Shaping the issue and minimizing the risk of legislatively losing the audit franchise</a:t>
          </a:r>
        </a:p>
      </dgm:t>
    </dgm:pt>
    <dgm:pt modelId="{01705478-AC53-4F53-A2E7-59F625E295BF}" type="parTrans" cxnId="{6FA8173D-6F38-4461-BBA2-A0D01A185DEC}">
      <dgm:prSet/>
      <dgm:spPr/>
      <dgm:t>
        <a:bodyPr/>
        <a:lstStyle/>
        <a:p>
          <a:endParaRPr lang="en-US"/>
        </a:p>
      </dgm:t>
    </dgm:pt>
    <dgm:pt modelId="{ECDC0E25-29B3-4094-9951-B610434ABBA9}" type="sibTrans" cxnId="{6FA8173D-6F38-4461-BBA2-A0D01A185DEC}">
      <dgm:prSet/>
      <dgm:spPr/>
      <dgm:t>
        <a:bodyPr/>
        <a:lstStyle/>
        <a:p>
          <a:endParaRPr lang="en-US"/>
        </a:p>
      </dgm:t>
    </dgm:pt>
    <dgm:pt modelId="{3D8AA5F1-B9F8-4BFF-92CB-4092BA49D84D}" type="pres">
      <dgm:prSet presAssocID="{EB754A0D-4DE7-4946-B9AA-E0AF29078B2B}" presName="vert0" presStyleCnt="0">
        <dgm:presLayoutVars>
          <dgm:dir/>
          <dgm:animOne val="branch"/>
          <dgm:animLvl val="lvl"/>
        </dgm:presLayoutVars>
      </dgm:prSet>
      <dgm:spPr/>
    </dgm:pt>
    <dgm:pt modelId="{BCFEEAD4-BE3E-4E35-B84D-4FD0CDC6F69C}" type="pres">
      <dgm:prSet presAssocID="{B81D84CD-3B39-436F-85C3-996A64F22FF7}" presName="thickLine" presStyleLbl="alignNode1" presStyleIdx="0" presStyleCnt="1"/>
      <dgm:spPr/>
    </dgm:pt>
    <dgm:pt modelId="{1DD736C2-4B0B-4D83-9BBB-C4B73D5A00A3}" type="pres">
      <dgm:prSet presAssocID="{B81D84CD-3B39-436F-85C3-996A64F22FF7}" presName="horz1" presStyleCnt="0"/>
      <dgm:spPr/>
    </dgm:pt>
    <dgm:pt modelId="{C347FE08-4D56-4362-9553-5768FC949646}" type="pres">
      <dgm:prSet presAssocID="{B81D84CD-3B39-436F-85C3-996A64F22FF7}" presName="tx1" presStyleLbl="revTx" presStyleIdx="0" presStyleCnt="4"/>
      <dgm:spPr/>
    </dgm:pt>
    <dgm:pt modelId="{6382366E-7378-409C-B209-14D57EBE04E4}" type="pres">
      <dgm:prSet presAssocID="{B81D84CD-3B39-436F-85C3-996A64F22FF7}" presName="vert1" presStyleCnt="0"/>
      <dgm:spPr/>
    </dgm:pt>
    <dgm:pt modelId="{A5A98AA6-1712-42A5-B020-1823E83319D7}" type="pres">
      <dgm:prSet presAssocID="{92B81F1A-0857-4FFC-96A7-661EF727BBE7}" presName="vertSpace2a" presStyleCnt="0"/>
      <dgm:spPr/>
    </dgm:pt>
    <dgm:pt modelId="{CEB25874-1E96-4A3A-8349-E08EEAAA2876}" type="pres">
      <dgm:prSet presAssocID="{92B81F1A-0857-4FFC-96A7-661EF727BBE7}" presName="horz2" presStyleCnt="0"/>
      <dgm:spPr/>
    </dgm:pt>
    <dgm:pt modelId="{2A1F2E32-B46D-424F-BF38-CF2E56E79063}" type="pres">
      <dgm:prSet presAssocID="{92B81F1A-0857-4FFC-96A7-661EF727BBE7}" presName="horzSpace2" presStyleCnt="0"/>
      <dgm:spPr/>
    </dgm:pt>
    <dgm:pt modelId="{6C5A3AD1-0D2C-428A-8CC5-90DB189D1A3F}" type="pres">
      <dgm:prSet presAssocID="{92B81F1A-0857-4FFC-96A7-661EF727BBE7}" presName="tx2" presStyleLbl="revTx" presStyleIdx="1" presStyleCnt="4"/>
      <dgm:spPr/>
    </dgm:pt>
    <dgm:pt modelId="{EA4003B0-77FE-4E19-8D09-84BFEA9E5FE1}" type="pres">
      <dgm:prSet presAssocID="{92B81F1A-0857-4FFC-96A7-661EF727BBE7}" presName="vert2" presStyleCnt="0"/>
      <dgm:spPr/>
    </dgm:pt>
    <dgm:pt modelId="{8ECBAC3F-ADBB-4B2A-B0AA-8C181C3A2A29}" type="pres">
      <dgm:prSet presAssocID="{92B81F1A-0857-4FFC-96A7-661EF727BBE7}" presName="thinLine2b" presStyleLbl="callout" presStyleIdx="0" presStyleCnt="3"/>
      <dgm:spPr/>
    </dgm:pt>
    <dgm:pt modelId="{F9630374-ABA5-4225-BB98-5645A3C97C5B}" type="pres">
      <dgm:prSet presAssocID="{92B81F1A-0857-4FFC-96A7-661EF727BBE7}" presName="vertSpace2b" presStyleCnt="0"/>
      <dgm:spPr/>
    </dgm:pt>
    <dgm:pt modelId="{1C0B3CF7-424C-4563-9334-0A31CC96E43B}" type="pres">
      <dgm:prSet presAssocID="{40587BBA-E948-486C-916F-0610D6BEB251}" presName="horz2" presStyleCnt="0"/>
      <dgm:spPr/>
    </dgm:pt>
    <dgm:pt modelId="{1F92177C-840B-4637-83D9-A2D1C74E6F99}" type="pres">
      <dgm:prSet presAssocID="{40587BBA-E948-486C-916F-0610D6BEB251}" presName="horzSpace2" presStyleCnt="0"/>
      <dgm:spPr/>
    </dgm:pt>
    <dgm:pt modelId="{E5CB6797-C344-47DD-A367-734525C29B09}" type="pres">
      <dgm:prSet presAssocID="{40587BBA-E948-486C-916F-0610D6BEB251}" presName="tx2" presStyleLbl="revTx" presStyleIdx="2" presStyleCnt="4"/>
      <dgm:spPr/>
    </dgm:pt>
    <dgm:pt modelId="{20239B0A-7AC4-42EE-94C4-2CEC04388A0E}" type="pres">
      <dgm:prSet presAssocID="{40587BBA-E948-486C-916F-0610D6BEB251}" presName="vert2" presStyleCnt="0"/>
      <dgm:spPr/>
    </dgm:pt>
    <dgm:pt modelId="{072107B8-EE1D-4CB5-808D-B5ED1AF4680C}" type="pres">
      <dgm:prSet presAssocID="{40587BBA-E948-486C-916F-0610D6BEB251}" presName="thinLine2b" presStyleLbl="callout" presStyleIdx="1" presStyleCnt="3"/>
      <dgm:spPr/>
    </dgm:pt>
    <dgm:pt modelId="{D1E0B67D-2651-4828-B2AA-9DA60D66EF6C}" type="pres">
      <dgm:prSet presAssocID="{40587BBA-E948-486C-916F-0610D6BEB251}" presName="vertSpace2b" presStyleCnt="0"/>
      <dgm:spPr/>
    </dgm:pt>
    <dgm:pt modelId="{4D1C3B73-F072-4B2C-8D1B-AC87478F6392}" type="pres">
      <dgm:prSet presAssocID="{6D735D63-CE61-4A8B-A773-894E47A6706A}" presName="horz2" presStyleCnt="0"/>
      <dgm:spPr/>
    </dgm:pt>
    <dgm:pt modelId="{CDFD5BEE-B46E-4F9A-A218-6F214E662856}" type="pres">
      <dgm:prSet presAssocID="{6D735D63-CE61-4A8B-A773-894E47A6706A}" presName="horzSpace2" presStyleCnt="0"/>
      <dgm:spPr/>
    </dgm:pt>
    <dgm:pt modelId="{38DC60B6-53AB-4B61-B8F8-608EA32C89E1}" type="pres">
      <dgm:prSet presAssocID="{6D735D63-CE61-4A8B-A773-894E47A6706A}" presName="tx2" presStyleLbl="revTx" presStyleIdx="3" presStyleCnt="4"/>
      <dgm:spPr/>
    </dgm:pt>
    <dgm:pt modelId="{C3700E20-7652-4669-B14B-B77282110718}" type="pres">
      <dgm:prSet presAssocID="{6D735D63-CE61-4A8B-A773-894E47A6706A}" presName="vert2" presStyleCnt="0"/>
      <dgm:spPr/>
    </dgm:pt>
    <dgm:pt modelId="{0D9D6BF6-CA64-4278-8DA2-68FBF6340998}" type="pres">
      <dgm:prSet presAssocID="{6D735D63-CE61-4A8B-A773-894E47A6706A}" presName="thinLine2b" presStyleLbl="callout" presStyleIdx="2" presStyleCnt="3"/>
      <dgm:spPr/>
    </dgm:pt>
    <dgm:pt modelId="{B18A735A-32A4-45A8-A431-18134AD4EC0C}" type="pres">
      <dgm:prSet presAssocID="{6D735D63-CE61-4A8B-A773-894E47A6706A}" presName="vertSpace2b" presStyleCnt="0"/>
      <dgm:spPr/>
    </dgm:pt>
  </dgm:ptLst>
  <dgm:cxnLst>
    <dgm:cxn modelId="{BCF83510-95D4-443A-9302-7590BD4F6280}" srcId="{B81D84CD-3B39-436F-85C3-996A64F22FF7}" destId="{92B81F1A-0857-4FFC-96A7-661EF727BBE7}" srcOrd="0" destOrd="0" parTransId="{24BE6BDE-4783-4144-A4A1-ABFBF649D645}" sibTransId="{85D2D9FC-E0A1-4EAD-822D-DE2CA5BC886A}"/>
    <dgm:cxn modelId="{5F18C41A-C3A8-4619-A852-77D8B7D6294C}" srcId="{EB754A0D-4DE7-4946-B9AA-E0AF29078B2B}" destId="{B81D84CD-3B39-436F-85C3-996A64F22FF7}" srcOrd="0" destOrd="0" parTransId="{D67D3A27-6F86-4CEE-81C3-6D43359A456B}" sibTransId="{39F0E486-22D7-4803-932C-F57430E658F9}"/>
    <dgm:cxn modelId="{1BE2C51D-5DEC-473C-B892-65C1B9A9D3FF}" type="presOf" srcId="{EB754A0D-4DE7-4946-B9AA-E0AF29078B2B}" destId="{3D8AA5F1-B9F8-4BFF-92CB-4092BA49D84D}" srcOrd="0" destOrd="0" presId="urn:microsoft.com/office/officeart/2008/layout/LinedList"/>
    <dgm:cxn modelId="{5C2F0F31-6008-4117-A459-D5D0B5B3EB8E}" type="presOf" srcId="{6D735D63-CE61-4A8B-A773-894E47A6706A}" destId="{38DC60B6-53AB-4B61-B8F8-608EA32C89E1}" srcOrd="0" destOrd="0" presId="urn:microsoft.com/office/officeart/2008/layout/LinedList"/>
    <dgm:cxn modelId="{6FA8173D-6F38-4461-BBA2-A0D01A185DEC}" srcId="{B81D84CD-3B39-436F-85C3-996A64F22FF7}" destId="{6D735D63-CE61-4A8B-A773-894E47A6706A}" srcOrd="2" destOrd="0" parTransId="{01705478-AC53-4F53-A2E7-59F625E295BF}" sibTransId="{ECDC0E25-29B3-4094-9951-B610434ABBA9}"/>
    <dgm:cxn modelId="{77ECE247-6113-4B64-A9FB-8332AEEC0387}" type="presOf" srcId="{B81D84CD-3B39-436F-85C3-996A64F22FF7}" destId="{C347FE08-4D56-4362-9553-5768FC949646}" srcOrd="0" destOrd="0" presId="urn:microsoft.com/office/officeart/2008/layout/LinedList"/>
    <dgm:cxn modelId="{D5E39871-A10B-460F-A3A2-35E05AFAC852}" type="presOf" srcId="{40587BBA-E948-486C-916F-0610D6BEB251}" destId="{E5CB6797-C344-47DD-A367-734525C29B09}" srcOrd="0" destOrd="0" presId="urn:microsoft.com/office/officeart/2008/layout/LinedList"/>
    <dgm:cxn modelId="{07551E74-9B38-4725-8478-FC68D7D4ED7A}" srcId="{B81D84CD-3B39-436F-85C3-996A64F22FF7}" destId="{40587BBA-E948-486C-916F-0610D6BEB251}" srcOrd="1" destOrd="0" parTransId="{F9CBF21D-06CB-4BB5-A892-9264FB72B8D8}" sibTransId="{AF7EE1FE-97F9-456A-B5F3-4BE282BD3E99}"/>
    <dgm:cxn modelId="{8CE1C2EF-8496-411C-AC05-31088EDBE43B}" type="presOf" srcId="{92B81F1A-0857-4FFC-96A7-661EF727BBE7}" destId="{6C5A3AD1-0D2C-428A-8CC5-90DB189D1A3F}" srcOrd="0" destOrd="0" presId="urn:microsoft.com/office/officeart/2008/layout/LinedList"/>
    <dgm:cxn modelId="{8897C1E3-0D3F-4D24-80FC-B26C7F15B2B8}" type="presParOf" srcId="{3D8AA5F1-B9F8-4BFF-92CB-4092BA49D84D}" destId="{BCFEEAD4-BE3E-4E35-B84D-4FD0CDC6F69C}" srcOrd="0" destOrd="0" presId="urn:microsoft.com/office/officeart/2008/layout/LinedList"/>
    <dgm:cxn modelId="{64D25C71-E4EF-4F58-BFC1-9311BDBA54E3}" type="presParOf" srcId="{3D8AA5F1-B9F8-4BFF-92CB-4092BA49D84D}" destId="{1DD736C2-4B0B-4D83-9BBB-C4B73D5A00A3}" srcOrd="1" destOrd="0" presId="urn:microsoft.com/office/officeart/2008/layout/LinedList"/>
    <dgm:cxn modelId="{036E66CC-283D-4155-9232-E334B62BA895}" type="presParOf" srcId="{1DD736C2-4B0B-4D83-9BBB-C4B73D5A00A3}" destId="{C347FE08-4D56-4362-9553-5768FC949646}" srcOrd="0" destOrd="0" presId="urn:microsoft.com/office/officeart/2008/layout/LinedList"/>
    <dgm:cxn modelId="{01D25148-4336-4DFC-BDE3-45CB25B08864}" type="presParOf" srcId="{1DD736C2-4B0B-4D83-9BBB-C4B73D5A00A3}" destId="{6382366E-7378-409C-B209-14D57EBE04E4}" srcOrd="1" destOrd="0" presId="urn:microsoft.com/office/officeart/2008/layout/LinedList"/>
    <dgm:cxn modelId="{CF84EE4D-D60A-462F-B366-B30F7E08FF38}" type="presParOf" srcId="{6382366E-7378-409C-B209-14D57EBE04E4}" destId="{A5A98AA6-1712-42A5-B020-1823E83319D7}" srcOrd="0" destOrd="0" presId="urn:microsoft.com/office/officeart/2008/layout/LinedList"/>
    <dgm:cxn modelId="{342DCF88-96D7-45BE-8053-875BF87B4E18}" type="presParOf" srcId="{6382366E-7378-409C-B209-14D57EBE04E4}" destId="{CEB25874-1E96-4A3A-8349-E08EEAAA2876}" srcOrd="1" destOrd="0" presId="urn:microsoft.com/office/officeart/2008/layout/LinedList"/>
    <dgm:cxn modelId="{752B3238-6F58-4E7A-89FE-5EE773DDA21A}" type="presParOf" srcId="{CEB25874-1E96-4A3A-8349-E08EEAAA2876}" destId="{2A1F2E32-B46D-424F-BF38-CF2E56E79063}" srcOrd="0" destOrd="0" presId="urn:microsoft.com/office/officeart/2008/layout/LinedList"/>
    <dgm:cxn modelId="{2FC5CA61-3FBE-4A0E-ADD1-2CCD1F85D1AE}" type="presParOf" srcId="{CEB25874-1E96-4A3A-8349-E08EEAAA2876}" destId="{6C5A3AD1-0D2C-428A-8CC5-90DB189D1A3F}" srcOrd="1" destOrd="0" presId="urn:microsoft.com/office/officeart/2008/layout/LinedList"/>
    <dgm:cxn modelId="{AA51572F-9C4A-47EA-8A7A-9B2362EDF006}" type="presParOf" srcId="{CEB25874-1E96-4A3A-8349-E08EEAAA2876}" destId="{EA4003B0-77FE-4E19-8D09-84BFEA9E5FE1}" srcOrd="2" destOrd="0" presId="urn:microsoft.com/office/officeart/2008/layout/LinedList"/>
    <dgm:cxn modelId="{564E788A-9E34-4C24-ACC1-82617B3DE06B}" type="presParOf" srcId="{6382366E-7378-409C-B209-14D57EBE04E4}" destId="{8ECBAC3F-ADBB-4B2A-B0AA-8C181C3A2A29}" srcOrd="2" destOrd="0" presId="urn:microsoft.com/office/officeart/2008/layout/LinedList"/>
    <dgm:cxn modelId="{5B26B400-A75E-4A76-A51F-4CE11A8F8929}" type="presParOf" srcId="{6382366E-7378-409C-B209-14D57EBE04E4}" destId="{F9630374-ABA5-4225-BB98-5645A3C97C5B}" srcOrd="3" destOrd="0" presId="urn:microsoft.com/office/officeart/2008/layout/LinedList"/>
    <dgm:cxn modelId="{950E9F97-48F9-414F-93F8-69097A51EDFC}" type="presParOf" srcId="{6382366E-7378-409C-B209-14D57EBE04E4}" destId="{1C0B3CF7-424C-4563-9334-0A31CC96E43B}" srcOrd="4" destOrd="0" presId="urn:microsoft.com/office/officeart/2008/layout/LinedList"/>
    <dgm:cxn modelId="{67FE9A15-38D5-4367-8A49-D4A60701B28F}" type="presParOf" srcId="{1C0B3CF7-424C-4563-9334-0A31CC96E43B}" destId="{1F92177C-840B-4637-83D9-A2D1C74E6F99}" srcOrd="0" destOrd="0" presId="urn:microsoft.com/office/officeart/2008/layout/LinedList"/>
    <dgm:cxn modelId="{01320929-5A3A-4AB3-A667-3B7AF48D7332}" type="presParOf" srcId="{1C0B3CF7-424C-4563-9334-0A31CC96E43B}" destId="{E5CB6797-C344-47DD-A367-734525C29B09}" srcOrd="1" destOrd="0" presId="urn:microsoft.com/office/officeart/2008/layout/LinedList"/>
    <dgm:cxn modelId="{B7D21AC0-0274-4D9D-BF54-E712173C0307}" type="presParOf" srcId="{1C0B3CF7-424C-4563-9334-0A31CC96E43B}" destId="{20239B0A-7AC4-42EE-94C4-2CEC04388A0E}" srcOrd="2" destOrd="0" presId="urn:microsoft.com/office/officeart/2008/layout/LinedList"/>
    <dgm:cxn modelId="{0EC34608-6681-4432-AC3A-2574E2953CD3}" type="presParOf" srcId="{6382366E-7378-409C-B209-14D57EBE04E4}" destId="{072107B8-EE1D-4CB5-808D-B5ED1AF4680C}" srcOrd="5" destOrd="0" presId="urn:microsoft.com/office/officeart/2008/layout/LinedList"/>
    <dgm:cxn modelId="{D1B0F864-845B-4DDA-8539-C8E9A000D203}" type="presParOf" srcId="{6382366E-7378-409C-B209-14D57EBE04E4}" destId="{D1E0B67D-2651-4828-B2AA-9DA60D66EF6C}" srcOrd="6" destOrd="0" presId="urn:microsoft.com/office/officeart/2008/layout/LinedList"/>
    <dgm:cxn modelId="{DB46490F-9DEB-40F6-9C4F-079B06AF9786}" type="presParOf" srcId="{6382366E-7378-409C-B209-14D57EBE04E4}" destId="{4D1C3B73-F072-4B2C-8D1B-AC87478F6392}" srcOrd="7" destOrd="0" presId="urn:microsoft.com/office/officeart/2008/layout/LinedList"/>
    <dgm:cxn modelId="{A7DCDE1E-1A6A-4CF5-9109-F3065749E6BA}" type="presParOf" srcId="{4D1C3B73-F072-4B2C-8D1B-AC87478F6392}" destId="{CDFD5BEE-B46E-4F9A-A218-6F214E662856}" srcOrd="0" destOrd="0" presId="urn:microsoft.com/office/officeart/2008/layout/LinedList"/>
    <dgm:cxn modelId="{D08FA354-DDCA-4971-B4A2-A7DCD139985E}" type="presParOf" srcId="{4D1C3B73-F072-4B2C-8D1B-AC87478F6392}" destId="{38DC60B6-53AB-4B61-B8F8-608EA32C89E1}" srcOrd="1" destOrd="0" presId="urn:microsoft.com/office/officeart/2008/layout/LinedList"/>
    <dgm:cxn modelId="{B055B95B-E6FC-4725-911D-83B25A9746A6}" type="presParOf" srcId="{4D1C3B73-F072-4B2C-8D1B-AC87478F6392}" destId="{C3700E20-7652-4669-B14B-B77282110718}" srcOrd="2" destOrd="0" presId="urn:microsoft.com/office/officeart/2008/layout/LinedList"/>
    <dgm:cxn modelId="{35953CCE-DB0E-4AA6-9FDF-2BA589C962A5}" type="presParOf" srcId="{6382366E-7378-409C-B209-14D57EBE04E4}" destId="{0D9D6BF6-CA64-4278-8DA2-68FBF6340998}" srcOrd="8" destOrd="0" presId="urn:microsoft.com/office/officeart/2008/layout/LinedList"/>
    <dgm:cxn modelId="{73A8E954-A89C-4077-874C-5304DDC8A5D6}" type="presParOf" srcId="{6382366E-7378-409C-B209-14D57EBE04E4}" destId="{B18A735A-32A4-45A8-A431-18134AD4EC0C}"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B4CE0A9-407A-47A3-BF9E-21FF6260171A}" type="doc">
      <dgm:prSet loTypeId="urn:microsoft.com/office/officeart/2005/8/layout/process4" loCatId="process" qsTypeId="urn:microsoft.com/office/officeart/2005/8/quickstyle/simple2" qsCatId="simple" csTypeId="urn:microsoft.com/office/officeart/2005/8/colors/accent1_2" csCatId="accent1" phldr="1"/>
      <dgm:spPr/>
      <dgm:t>
        <a:bodyPr/>
        <a:lstStyle/>
        <a:p>
          <a:endParaRPr lang="en-US"/>
        </a:p>
      </dgm:t>
    </dgm:pt>
    <dgm:pt modelId="{485B7940-19E0-4630-8A1A-DA42B110919A}">
      <dgm:prSet/>
      <dgm:spPr/>
      <dgm:t>
        <a:bodyPr/>
        <a:lstStyle/>
        <a:p>
          <a:r>
            <a:rPr lang="en-US" dirty="0"/>
            <a:t>Broad Fidelity to GAAP is numerically unsustainable</a:t>
          </a:r>
        </a:p>
      </dgm:t>
    </dgm:pt>
    <dgm:pt modelId="{8044BD35-1CE7-4444-9295-1C21C99B1509}" type="parTrans" cxnId="{09CAAD50-FE9E-4D6D-9F50-525030B99357}">
      <dgm:prSet/>
      <dgm:spPr/>
      <dgm:t>
        <a:bodyPr/>
        <a:lstStyle/>
        <a:p>
          <a:endParaRPr lang="en-US"/>
        </a:p>
      </dgm:t>
    </dgm:pt>
    <dgm:pt modelId="{F51DC2E8-2F7C-4B31-AB76-7885CF3C69F0}" type="sibTrans" cxnId="{09CAAD50-FE9E-4D6D-9F50-525030B99357}">
      <dgm:prSet/>
      <dgm:spPr/>
      <dgm:t>
        <a:bodyPr/>
        <a:lstStyle/>
        <a:p>
          <a:endParaRPr lang="en-US"/>
        </a:p>
      </dgm:t>
    </dgm:pt>
    <dgm:pt modelId="{8263A725-EF5F-4412-AFFA-EBD10EDF4CE5}">
      <dgm:prSet phldrT="[Text]"/>
      <dgm:spPr/>
      <dgm:t>
        <a:bodyPr/>
        <a:lstStyle/>
        <a:p>
          <a:r>
            <a:rPr lang="en-US" dirty="0"/>
            <a:t>Risk to the Profession w/o an enterprise perspective</a:t>
          </a:r>
        </a:p>
        <a:p>
          <a:r>
            <a:rPr lang="en-US" dirty="0"/>
            <a:t>A legislative remedy that we may not like—losing the audit franchise</a:t>
          </a:r>
        </a:p>
        <a:p>
          <a:endParaRPr lang="en-US" dirty="0"/>
        </a:p>
      </dgm:t>
    </dgm:pt>
    <dgm:pt modelId="{4C8C16BA-8167-438A-8698-2F04B824333B}" type="parTrans" cxnId="{4E733966-A1C6-44D5-AA56-79E2298BD339}">
      <dgm:prSet/>
      <dgm:spPr/>
      <dgm:t>
        <a:bodyPr/>
        <a:lstStyle/>
        <a:p>
          <a:endParaRPr lang="en-US"/>
        </a:p>
      </dgm:t>
    </dgm:pt>
    <dgm:pt modelId="{2B04016A-673A-400F-83F3-41324F7C585D}" type="sibTrans" cxnId="{4E733966-A1C6-44D5-AA56-79E2298BD339}">
      <dgm:prSet/>
      <dgm:spPr/>
      <dgm:t>
        <a:bodyPr/>
        <a:lstStyle/>
        <a:p>
          <a:endParaRPr lang="en-US"/>
        </a:p>
      </dgm:t>
    </dgm:pt>
    <dgm:pt modelId="{3B909827-6546-4162-A29F-48BB3BA6D59E}">
      <dgm:prSet phldrT="[Text]" phldr="0"/>
      <dgm:spPr/>
      <dgm:t>
        <a:bodyPr/>
        <a:lstStyle/>
        <a:p>
          <a:r>
            <a:rPr lang="en-US" dirty="0"/>
            <a:t>8900 Units of Local Government</a:t>
          </a:r>
        </a:p>
        <a:p>
          <a:r>
            <a:rPr lang="en-US" dirty="0"/>
            <a:t>The largest number of governments in the country</a:t>
          </a:r>
        </a:p>
      </dgm:t>
    </dgm:pt>
    <dgm:pt modelId="{0BCDA96C-C393-454F-BCCB-F7BDAAE09909}" type="parTrans" cxnId="{69D10318-12B7-4EE4-8DB6-6F24D7392B72}">
      <dgm:prSet/>
      <dgm:spPr/>
      <dgm:t>
        <a:bodyPr/>
        <a:lstStyle/>
        <a:p>
          <a:endParaRPr lang="en-US"/>
        </a:p>
      </dgm:t>
    </dgm:pt>
    <dgm:pt modelId="{017795D7-7F61-42EA-B723-A1BBA7F77999}" type="sibTrans" cxnId="{69D10318-12B7-4EE4-8DB6-6F24D7392B72}">
      <dgm:prSet/>
      <dgm:spPr/>
      <dgm:t>
        <a:bodyPr/>
        <a:lstStyle/>
        <a:p>
          <a:endParaRPr lang="en-US"/>
        </a:p>
      </dgm:t>
    </dgm:pt>
    <dgm:pt modelId="{1D4182A9-71B3-4AF8-8DF6-C1422FE0A5B8}" type="pres">
      <dgm:prSet presAssocID="{2B4CE0A9-407A-47A3-BF9E-21FF6260171A}" presName="Name0" presStyleCnt="0">
        <dgm:presLayoutVars>
          <dgm:dir/>
          <dgm:animLvl val="lvl"/>
          <dgm:resizeHandles val="exact"/>
        </dgm:presLayoutVars>
      </dgm:prSet>
      <dgm:spPr/>
    </dgm:pt>
    <dgm:pt modelId="{06299BD5-58CC-4DA7-98E8-00390E79AFE6}" type="pres">
      <dgm:prSet presAssocID="{8263A725-EF5F-4412-AFFA-EBD10EDF4CE5}" presName="boxAndChildren" presStyleCnt="0"/>
      <dgm:spPr/>
    </dgm:pt>
    <dgm:pt modelId="{F571C4AD-3D13-466B-9EE1-1F4205400054}" type="pres">
      <dgm:prSet presAssocID="{8263A725-EF5F-4412-AFFA-EBD10EDF4CE5}" presName="parentTextBox" presStyleLbl="node1" presStyleIdx="0" presStyleCnt="3"/>
      <dgm:spPr/>
    </dgm:pt>
    <dgm:pt modelId="{8FA26B4D-3710-4FB3-89E3-038138DA01C8}" type="pres">
      <dgm:prSet presAssocID="{F51DC2E8-2F7C-4B31-AB76-7885CF3C69F0}" presName="sp" presStyleCnt="0"/>
      <dgm:spPr/>
    </dgm:pt>
    <dgm:pt modelId="{4C428E99-C90F-479C-BC13-29E181E9486E}" type="pres">
      <dgm:prSet presAssocID="{485B7940-19E0-4630-8A1A-DA42B110919A}" presName="arrowAndChildren" presStyleCnt="0"/>
      <dgm:spPr/>
    </dgm:pt>
    <dgm:pt modelId="{1FF4DDBB-3143-48B5-9E2B-8D07DC703B71}" type="pres">
      <dgm:prSet presAssocID="{485B7940-19E0-4630-8A1A-DA42B110919A}" presName="parentTextArrow" presStyleLbl="node1" presStyleIdx="1" presStyleCnt="3"/>
      <dgm:spPr/>
    </dgm:pt>
    <dgm:pt modelId="{7D61274D-654C-4AA9-8A3D-1DC1C4543CFC}" type="pres">
      <dgm:prSet presAssocID="{017795D7-7F61-42EA-B723-A1BBA7F77999}" presName="sp" presStyleCnt="0"/>
      <dgm:spPr/>
    </dgm:pt>
    <dgm:pt modelId="{DF9806DB-BD4C-4F72-8CF6-7D2EDA9FAD6A}" type="pres">
      <dgm:prSet presAssocID="{3B909827-6546-4162-A29F-48BB3BA6D59E}" presName="arrowAndChildren" presStyleCnt="0"/>
      <dgm:spPr/>
    </dgm:pt>
    <dgm:pt modelId="{F5F9E4DD-1D00-44F8-B800-A4BC0EF153BE}" type="pres">
      <dgm:prSet presAssocID="{3B909827-6546-4162-A29F-48BB3BA6D59E}" presName="parentTextArrow" presStyleLbl="node1" presStyleIdx="2" presStyleCnt="3" custLinFactNeighborX="0" custLinFactNeighborY="-240"/>
      <dgm:spPr/>
    </dgm:pt>
  </dgm:ptLst>
  <dgm:cxnLst>
    <dgm:cxn modelId="{69D10318-12B7-4EE4-8DB6-6F24D7392B72}" srcId="{2B4CE0A9-407A-47A3-BF9E-21FF6260171A}" destId="{3B909827-6546-4162-A29F-48BB3BA6D59E}" srcOrd="0" destOrd="0" parTransId="{0BCDA96C-C393-454F-BCCB-F7BDAAE09909}" sibTransId="{017795D7-7F61-42EA-B723-A1BBA7F77999}"/>
    <dgm:cxn modelId="{4E733966-A1C6-44D5-AA56-79E2298BD339}" srcId="{2B4CE0A9-407A-47A3-BF9E-21FF6260171A}" destId="{8263A725-EF5F-4412-AFFA-EBD10EDF4CE5}" srcOrd="2" destOrd="0" parTransId="{4C8C16BA-8167-438A-8698-2F04B824333B}" sibTransId="{2B04016A-673A-400F-83F3-41324F7C585D}"/>
    <dgm:cxn modelId="{09CAAD50-FE9E-4D6D-9F50-525030B99357}" srcId="{2B4CE0A9-407A-47A3-BF9E-21FF6260171A}" destId="{485B7940-19E0-4630-8A1A-DA42B110919A}" srcOrd="1" destOrd="0" parTransId="{8044BD35-1CE7-4444-9295-1C21C99B1509}" sibTransId="{F51DC2E8-2F7C-4B31-AB76-7885CF3C69F0}"/>
    <dgm:cxn modelId="{79C7F077-A20A-4A17-875B-B64492E46EED}" type="presOf" srcId="{8263A725-EF5F-4412-AFFA-EBD10EDF4CE5}" destId="{F571C4AD-3D13-466B-9EE1-1F4205400054}" srcOrd="0" destOrd="0" presId="urn:microsoft.com/office/officeart/2005/8/layout/process4"/>
    <dgm:cxn modelId="{3075F457-D577-41BA-8851-2FFD7C51017A}" type="presOf" srcId="{3B909827-6546-4162-A29F-48BB3BA6D59E}" destId="{F5F9E4DD-1D00-44F8-B800-A4BC0EF153BE}" srcOrd="0" destOrd="0" presId="urn:microsoft.com/office/officeart/2005/8/layout/process4"/>
    <dgm:cxn modelId="{709D6AD0-1852-4EB5-A7F1-70C4E3748351}" type="presOf" srcId="{2B4CE0A9-407A-47A3-BF9E-21FF6260171A}" destId="{1D4182A9-71B3-4AF8-8DF6-C1422FE0A5B8}" srcOrd="0" destOrd="0" presId="urn:microsoft.com/office/officeart/2005/8/layout/process4"/>
    <dgm:cxn modelId="{C284DBE7-6EB6-41A9-9402-79EA65E73815}" type="presOf" srcId="{485B7940-19E0-4630-8A1A-DA42B110919A}" destId="{1FF4DDBB-3143-48B5-9E2B-8D07DC703B71}" srcOrd="0" destOrd="0" presId="urn:microsoft.com/office/officeart/2005/8/layout/process4"/>
    <dgm:cxn modelId="{761E34DC-F33C-4286-BA6E-9456EFD12C50}" type="presParOf" srcId="{1D4182A9-71B3-4AF8-8DF6-C1422FE0A5B8}" destId="{06299BD5-58CC-4DA7-98E8-00390E79AFE6}" srcOrd="0" destOrd="0" presId="urn:microsoft.com/office/officeart/2005/8/layout/process4"/>
    <dgm:cxn modelId="{D3C5198E-6784-48FA-BD1B-2B9A54E6B82B}" type="presParOf" srcId="{06299BD5-58CC-4DA7-98E8-00390E79AFE6}" destId="{F571C4AD-3D13-466B-9EE1-1F4205400054}" srcOrd="0" destOrd="0" presId="urn:microsoft.com/office/officeart/2005/8/layout/process4"/>
    <dgm:cxn modelId="{DBC391F7-8C09-47C0-99E9-D09F4A09D466}" type="presParOf" srcId="{1D4182A9-71B3-4AF8-8DF6-C1422FE0A5B8}" destId="{8FA26B4D-3710-4FB3-89E3-038138DA01C8}" srcOrd="1" destOrd="0" presId="urn:microsoft.com/office/officeart/2005/8/layout/process4"/>
    <dgm:cxn modelId="{872695CE-1D64-4316-B066-C27D2281F947}" type="presParOf" srcId="{1D4182A9-71B3-4AF8-8DF6-C1422FE0A5B8}" destId="{4C428E99-C90F-479C-BC13-29E181E9486E}" srcOrd="2" destOrd="0" presId="urn:microsoft.com/office/officeart/2005/8/layout/process4"/>
    <dgm:cxn modelId="{82798C81-2E6A-4F02-BD1C-9A65F498F1BC}" type="presParOf" srcId="{4C428E99-C90F-479C-BC13-29E181E9486E}" destId="{1FF4DDBB-3143-48B5-9E2B-8D07DC703B71}" srcOrd="0" destOrd="0" presId="urn:microsoft.com/office/officeart/2005/8/layout/process4"/>
    <dgm:cxn modelId="{CE9C8550-0FE2-4792-AD3C-5C98EA9E7AD4}" type="presParOf" srcId="{1D4182A9-71B3-4AF8-8DF6-C1422FE0A5B8}" destId="{7D61274D-654C-4AA9-8A3D-1DC1C4543CFC}" srcOrd="3" destOrd="0" presId="urn:microsoft.com/office/officeart/2005/8/layout/process4"/>
    <dgm:cxn modelId="{327549AC-8C4C-40DB-A67E-CA1F870F0BAF}" type="presParOf" srcId="{1D4182A9-71B3-4AF8-8DF6-C1422FE0A5B8}" destId="{DF9806DB-BD4C-4F72-8CF6-7D2EDA9FAD6A}" srcOrd="4" destOrd="0" presId="urn:microsoft.com/office/officeart/2005/8/layout/process4"/>
    <dgm:cxn modelId="{BC947392-5BC1-4D7C-A00A-DFFA858DED96}" type="presParOf" srcId="{DF9806DB-BD4C-4F72-8CF6-7D2EDA9FAD6A}" destId="{F5F9E4DD-1D00-44F8-B800-A4BC0EF153BE}"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43D81C-A213-42F2-A074-E83BAE4DBB8C}">
      <dsp:nvSpPr>
        <dsp:cNvPr id="0" name=""/>
        <dsp:cNvSpPr/>
      </dsp:nvSpPr>
      <dsp:spPr>
        <a:xfrm>
          <a:off x="0" y="3275482"/>
          <a:ext cx="10515600" cy="107508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Develop reporting framework incorporating 21</a:t>
          </a:r>
          <a:r>
            <a:rPr lang="en-US" sz="2200" kern="1200" baseline="30000" dirty="0"/>
            <a:t>st</a:t>
          </a:r>
          <a:r>
            <a:rPr lang="en-US" sz="2200" kern="1200" dirty="0"/>
            <a:t> century audit and reporting practices to ensure local government accountability in key fiscal and compliance areas</a:t>
          </a:r>
        </a:p>
      </dsp:txBody>
      <dsp:txXfrm>
        <a:off x="0" y="3275482"/>
        <a:ext cx="10515600" cy="1075086"/>
      </dsp:txXfrm>
    </dsp:sp>
    <dsp:sp modelId="{DD0ABF3A-ED31-4F93-A12C-577CF2811383}">
      <dsp:nvSpPr>
        <dsp:cNvPr id="0" name=""/>
        <dsp:cNvSpPr/>
      </dsp:nvSpPr>
      <dsp:spPr>
        <a:xfrm rot="10800000">
          <a:off x="0" y="1638125"/>
          <a:ext cx="10515600" cy="1653482"/>
        </a:xfrm>
        <a:prstGeom prst="upArrowCallou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Field work on small, medium and large size local governments</a:t>
          </a:r>
        </a:p>
      </dsp:txBody>
      <dsp:txXfrm rot="10800000">
        <a:off x="0" y="1638125"/>
        <a:ext cx="10515600" cy="1074383"/>
      </dsp:txXfrm>
    </dsp:sp>
    <dsp:sp modelId="{897AAE3E-229B-465A-9E00-950428E9A5F6}">
      <dsp:nvSpPr>
        <dsp:cNvPr id="0" name=""/>
        <dsp:cNvSpPr/>
      </dsp:nvSpPr>
      <dsp:spPr>
        <a:xfrm rot="10800000">
          <a:off x="0" y="0"/>
          <a:ext cx="10515600" cy="1653482"/>
        </a:xfrm>
        <a:prstGeom prst="upArrowCallou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Extensive research project to identify challenges of </a:t>
          </a:r>
        </a:p>
        <a:p>
          <a:pPr marL="0" lvl="0" indent="0" algn="ctr" defTabSz="800100">
            <a:lnSpc>
              <a:spcPct val="90000"/>
            </a:lnSpc>
            <a:spcBef>
              <a:spcPct val="0"/>
            </a:spcBef>
            <a:spcAft>
              <a:spcPct val="35000"/>
            </a:spcAft>
            <a:buNone/>
          </a:pPr>
          <a:r>
            <a:rPr lang="en-US" sz="1800" kern="1200" dirty="0"/>
            <a:t>local government financial reporting challenges</a:t>
          </a:r>
        </a:p>
      </dsp:txBody>
      <dsp:txXfrm rot="-10800000">
        <a:off x="0" y="0"/>
        <a:ext cx="10515600" cy="580372"/>
      </dsp:txXfrm>
    </dsp:sp>
    <dsp:sp modelId="{FB138C0D-7CC9-413A-B741-FB2511CA354E}">
      <dsp:nvSpPr>
        <dsp:cNvPr id="0" name=""/>
        <dsp:cNvSpPr/>
      </dsp:nvSpPr>
      <dsp:spPr>
        <a:xfrm>
          <a:off x="0" y="581141"/>
          <a:ext cx="5257799" cy="494391"/>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6248" tIns="36830" rIns="206248" bIns="36830" numCol="1" spcCol="1270" anchor="ctr" anchorCtr="0">
          <a:noAutofit/>
        </a:bodyPr>
        <a:lstStyle/>
        <a:p>
          <a:pPr marL="0" lvl="0" indent="0" algn="ctr" defTabSz="1289050">
            <a:lnSpc>
              <a:spcPct val="90000"/>
            </a:lnSpc>
            <a:spcBef>
              <a:spcPct val="0"/>
            </a:spcBef>
            <a:spcAft>
              <a:spcPct val="35000"/>
            </a:spcAft>
            <a:buNone/>
          </a:pPr>
          <a:r>
            <a:rPr lang="en-US" sz="2900" kern="1200" dirty="0"/>
            <a:t>Identifying the problems</a:t>
          </a:r>
        </a:p>
      </dsp:txBody>
      <dsp:txXfrm>
        <a:off x="0" y="581141"/>
        <a:ext cx="5257799" cy="494391"/>
      </dsp:txXfrm>
    </dsp:sp>
    <dsp:sp modelId="{BBF0EA50-7E1D-4DA4-AAD4-44356690538E}">
      <dsp:nvSpPr>
        <dsp:cNvPr id="0" name=""/>
        <dsp:cNvSpPr/>
      </dsp:nvSpPr>
      <dsp:spPr>
        <a:xfrm>
          <a:off x="5257800" y="581141"/>
          <a:ext cx="5257799" cy="494391"/>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6248" tIns="36830" rIns="206248" bIns="36830" numCol="1" spcCol="1270" anchor="ctr" anchorCtr="0">
          <a:noAutofit/>
        </a:bodyPr>
        <a:lstStyle/>
        <a:p>
          <a:pPr marL="0" lvl="0" indent="0" algn="ctr" defTabSz="1289050">
            <a:lnSpc>
              <a:spcPct val="90000"/>
            </a:lnSpc>
            <a:spcBef>
              <a:spcPct val="0"/>
            </a:spcBef>
            <a:spcAft>
              <a:spcPct val="35000"/>
            </a:spcAft>
            <a:buNone/>
          </a:pPr>
          <a:r>
            <a:rPr lang="en-US" sz="2900" kern="1200" dirty="0"/>
            <a:t>Providing a long-term solution</a:t>
          </a:r>
        </a:p>
      </dsp:txBody>
      <dsp:txXfrm>
        <a:off x="5257800" y="581141"/>
        <a:ext cx="5257799" cy="4943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3087F9-30DD-45A3-A4AC-B50DE0535B20}">
      <dsp:nvSpPr>
        <dsp:cNvPr id="0" name=""/>
        <dsp:cNvSpPr/>
      </dsp:nvSpPr>
      <dsp:spPr>
        <a:xfrm>
          <a:off x="0" y="31322"/>
          <a:ext cx="5257801" cy="164150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dirty="0"/>
            <a:t>Special Report to the Illinois General Assembly, “Examining the Sustainability of Local Government Audits”</a:t>
          </a:r>
          <a:endParaRPr lang="en-US" sz="2300" kern="1200" dirty="0"/>
        </a:p>
      </dsp:txBody>
      <dsp:txXfrm>
        <a:off x="80132" y="111454"/>
        <a:ext cx="5097537" cy="1481245"/>
      </dsp:txXfrm>
    </dsp:sp>
    <dsp:sp modelId="{5F2224BB-319D-4B61-92C5-937E8406522B}">
      <dsp:nvSpPr>
        <dsp:cNvPr id="0" name=""/>
        <dsp:cNvSpPr/>
      </dsp:nvSpPr>
      <dsp:spPr>
        <a:xfrm>
          <a:off x="0" y="1672832"/>
          <a:ext cx="5257801" cy="27613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935"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dirty="0"/>
            <a:t>Seminal document for the General Assembly, comptroller candidates and local government stakeholder organizations</a:t>
          </a:r>
        </a:p>
        <a:p>
          <a:pPr marL="171450" lvl="1" indent="-171450" algn="l" defTabSz="800100">
            <a:lnSpc>
              <a:spcPct val="90000"/>
            </a:lnSpc>
            <a:spcBef>
              <a:spcPct val="0"/>
            </a:spcBef>
            <a:spcAft>
              <a:spcPct val="20000"/>
            </a:spcAft>
            <a:buChar char="•"/>
          </a:pPr>
          <a:r>
            <a:rPr lang="en-US" sz="1800" kern="1200" dirty="0"/>
            <a:t>Educate the purpose of a financial statement audit</a:t>
          </a:r>
        </a:p>
        <a:p>
          <a:pPr marL="171450" lvl="1" indent="-171450" algn="l" defTabSz="800100">
            <a:lnSpc>
              <a:spcPct val="90000"/>
            </a:lnSpc>
            <a:spcBef>
              <a:spcPct val="0"/>
            </a:spcBef>
            <a:spcAft>
              <a:spcPct val="20000"/>
            </a:spcAft>
            <a:buChar char="•"/>
          </a:pPr>
          <a:r>
            <a:rPr lang="en-US" sz="1800" kern="1200" dirty="0"/>
            <a:t>Highlight Illinois’ overreliance on financial statement audits to satisfy financial compliance filings with the comptroller</a:t>
          </a:r>
        </a:p>
        <a:p>
          <a:pPr marL="171450" lvl="1" indent="-171450" algn="l" defTabSz="800100">
            <a:lnSpc>
              <a:spcPct val="90000"/>
            </a:lnSpc>
            <a:spcBef>
              <a:spcPct val="0"/>
            </a:spcBef>
            <a:spcAft>
              <a:spcPct val="20000"/>
            </a:spcAft>
            <a:buChar char="•"/>
          </a:pPr>
          <a:r>
            <a:rPr lang="en-US" sz="1800" kern="1200" dirty="0"/>
            <a:t>Provide an illustration of evolving complexities of government audit standards</a:t>
          </a:r>
        </a:p>
      </dsp:txBody>
      <dsp:txXfrm>
        <a:off x="0" y="1672832"/>
        <a:ext cx="5257801" cy="27613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FEEAD4-BE3E-4E35-B84D-4FD0CDC6F69C}">
      <dsp:nvSpPr>
        <dsp:cNvPr id="0" name=""/>
        <dsp:cNvSpPr/>
      </dsp:nvSpPr>
      <dsp:spPr>
        <a:xfrm>
          <a:off x="0" y="0"/>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47FE08-4D56-4362-9553-5768FC949646}">
      <dsp:nvSpPr>
        <dsp:cNvPr id="0" name=""/>
        <dsp:cNvSpPr/>
      </dsp:nvSpPr>
      <dsp:spPr>
        <a:xfrm>
          <a:off x="0" y="0"/>
          <a:ext cx="2103120" cy="39830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4310" tIns="194310" rIns="194310" bIns="194310" numCol="1" spcCol="1270" anchor="t" anchorCtr="0">
          <a:noAutofit/>
        </a:bodyPr>
        <a:lstStyle/>
        <a:p>
          <a:pPr marL="0" lvl="0" indent="0" algn="l" defTabSz="2266950">
            <a:lnSpc>
              <a:spcPct val="90000"/>
            </a:lnSpc>
            <a:spcBef>
              <a:spcPct val="0"/>
            </a:spcBef>
            <a:spcAft>
              <a:spcPct val="35000"/>
            </a:spcAft>
            <a:buNone/>
          </a:pPr>
          <a:r>
            <a:rPr lang="en-US" sz="5100" kern="1200" dirty="0"/>
            <a:t>ICPAS Lines of Effort</a:t>
          </a:r>
        </a:p>
      </dsp:txBody>
      <dsp:txXfrm>
        <a:off x="0" y="0"/>
        <a:ext cx="2103120" cy="3983038"/>
      </dsp:txXfrm>
    </dsp:sp>
    <dsp:sp modelId="{6C5A3AD1-0D2C-428A-8CC5-90DB189D1A3F}">
      <dsp:nvSpPr>
        <dsp:cNvPr id="0" name=""/>
        <dsp:cNvSpPr/>
      </dsp:nvSpPr>
      <dsp:spPr>
        <a:xfrm>
          <a:off x="2260854" y="62234"/>
          <a:ext cx="8254746" cy="12446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≠“A CPA Problem” Redefined the Narrative</a:t>
          </a:r>
        </a:p>
      </dsp:txBody>
      <dsp:txXfrm>
        <a:off x="2260854" y="62234"/>
        <a:ext cx="8254746" cy="1244699"/>
      </dsp:txXfrm>
    </dsp:sp>
    <dsp:sp modelId="{8ECBAC3F-ADBB-4B2A-B0AA-8C181C3A2A29}">
      <dsp:nvSpPr>
        <dsp:cNvPr id="0" name=""/>
        <dsp:cNvSpPr/>
      </dsp:nvSpPr>
      <dsp:spPr>
        <a:xfrm>
          <a:off x="2103120" y="1306934"/>
          <a:ext cx="8412480"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5CB6797-C344-47DD-A367-734525C29B09}">
      <dsp:nvSpPr>
        <dsp:cNvPr id="0" name=""/>
        <dsp:cNvSpPr/>
      </dsp:nvSpPr>
      <dsp:spPr>
        <a:xfrm>
          <a:off x="2260854" y="1369169"/>
          <a:ext cx="8254746" cy="12446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Profession’s enterprise solution to ‘audit Armageddon’</a:t>
          </a:r>
        </a:p>
      </dsp:txBody>
      <dsp:txXfrm>
        <a:off x="2260854" y="1369169"/>
        <a:ext cx="8254746" cy="1244699"/>
      </dsp:txXfrm>
    </dsp:sp>
    <dsp:sp modelId="{072107B8-EE1D-4CB5-808D-B5ED1AF4680C}">
      <dsp:nvSpPr>
        <dsp:cNvPr id="0" name=""/>
        <dsp:cNvSpPr/>
      </dsp:nvSpPr>
      <dsp:spPr>
        <a:xfrm>
          <a:off x="2103120" y="2613868"/>
          <a:ext cx="8412480"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8DC60B6-53AB-4B61-B8F8-608EA32C89E1}">
      <dsp:nvSpPr>
        <dsp:cNvPr id="0" name=""/>
        <dsp:cNvSpPr/>
      </dsp:nvSpPr>
      <dsp:spPr>
        <a:xfrm>
          <a:off x="2260854" y="2676103"/>
          <a:ext cx="8254746" cy="12446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Shaping the issue and minimizing the risk of legislatively losing the audit franchise</a:t>
          </a:r>
        </a:p>
      </dsp:txBody>
      <dsp:txXfrm>
        <a:off x="2260854" y="2676103"/>
        <a:ext cx="8254746" cy="1244699"/>
      </dsp:txXfrm>
    </dsp:sp>
    <dsp:sp modelId="{0D9D6BF6-CA64-4278-8DA2-68FBF6340998}">
      <dsp:nvSpPr>
        <dsp:cNvPr id="0" name=""/>
        <dsp:cNvSpPr/>
      </dsp:nvSpPr>
      <dsp:spPr>
        <a:xfrm>
          <a:off x="2103120" y="3920803"/>
          <a:ext cx="8412480"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71C4AD-3D13-466B-9EE1-1F4205400054}">
      <dsp:nvSpPr>
        <dsp:cNvPr id="0" name=""/>
        <dsp:cNvSpPr/>
      </dsp:nvSpPr>
      <dsp:spPr>
        <a:xfrm>
          <a:off x="0" y="4138518"/>
          <a:ext cx="3895725" cy="135835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Risk to the Profession w/o an enterprise perspective</a:t>
          </a:r>
        </a:p>
        <a:p>
          <a:pPr marL="0" lvl="0" indent="0" algn="ctr" defTabSz="622300">
            <a:lnSpc>
              <a:spcPct val="90000"/>
            </a:lnSpc>
            <a:spcBef>
              <a:spcPct val="0"/>
            </a:spcBef>
            <a:spcAft>
              <a:spcPct val="35000"/>
            </a:spcAft>
            <a:buNone/>
          </a:pPr>
          <a:r>
            <a:rPr lang="en-US" sz="1400" kern="1200" dirty="0"/>
            <a:t>A legislative remedy that we may not like—losing the audit franchise</a:t>
          </a:r>
        </a:p>
        <a:p>
          <a:pPr marL="0" lvl="0" indent="0" algn="ctr" defTabSz="622300">
            <a:lnSpc>
              <a:spcPct val="90000"/>
            </a:lnSpc>
            <a:spcBef>
              <a:spcPct val="0"/>
            </a:spcBef>
            <a:spcAft>
              <a:spcPct val="35000"/>
            </a:spcAft>
            <a:buNone/>
          </a:pPr>
          <a:endParaRPr lang="en-US" sz="1400" kern="1200" dirty="0"/>
        </a:p>
      </dsp:txBody>
      <dsp:txXfrm>
        <a:off x="0" y="4138518"/>
        <a:ext cx="3895725" cy="1358354"/>
      </dsp:txXfrm>
    </dsp:sp>
    <dsp:sp modelId="{1FF4DDBB-3143-48B5-9E2B-8D07DC703B71}">
      <dsp:nvSpPr>
        <dsp:cNvPr id="0" name=""/>
        <dsp:cNvSpPr/>
      </dsp:nvSpPr>
      <dsp:spPr>
        <a:xfrm rot="10800000">
          <a:off x="0" y="2069744"/>
          <a:ext cx="3895725" cy="2089148"/>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Broad Fidelity to GAAP is numerically unsustainable</a:t>
          </a:r>
        </a:p>
      </dsp:txBody>
      <dsp:txXfrm rot="10800000">
        <a:off x="0" y="2069744"/>
        <a:ext cx="3895725" cy="1357466"/>
      </dsp:txXfrm>
    </dsp:sp>
    <dsp:sp modelId="{F5F9E4DD-1D00-44F8-B800-A4BC0EF153BE}">
      <dsp:nvSpPr>
        <dsp:cNvPr id="0" name=""/>
        <dsp:cNvSpPr/>
      </dsp:nvSpPr>
      <dsp:spPr>
        <a:xfrm rot="10800000">
          <a:off x="0" y="0"/>
          <a:ext cx="3895725" cy="2089148"/>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8900 Units of Local Government</a:t>
          </a:r>
        </a:p>
        <a:p>
          <a:pPr marL="0" lvl="0" indent="0" algn="ctr" defTabSz="622300">
            <a:lnSpc>
              <a:spcPct val="90000"/>
            </a:lnSpc>
            <a:spcBef>
              <a:spcPct val="0"/>
            </a:spcBef>
            <a:spcAft>
              <a:spcPct val="35000"/>
            </a:spcAft>
            <a:buNone/>
          </a:pPr>
          <a:r>
            <a:rPr lang="en-US" sz="1400" kern="1200" dirty="0"/>
            <a:t>The largest number of governments in the country</a:t>
          </a:r>
        </a:p>
      </dsp:txBody>
      <dsp:txXfrm rot="10800000">
        <a:off x="0" y="0"/>
        <a:ext cx="3895725" cy="1357466"/>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735" cy="466088"/>
          </a:xfrm>
          <a:prstGeom prst="rect">
            <a:avLst/>
          </a:prstGeom>
        </p:spPr>
        <p:txBody>
          <a:bodyPr vert="horz" lIns="91294" tIns="45647" rIns="91294" bIns="45647" rtlCol="0"/>
          <a:lstStyle>
            <a:lvl1pPr algn="l">
              <a:defRPr sz="1200"/>
            </a:lvl1pPr>
          </a:lstStyle>
          <a:p>
            <a:endParaRPr lang="en-US" dirty="0"/>
          </a:p>
        </p:txBody>
      </p:sp>
      <p:sp>
        <p:nvSpPr>
          <p:cNvPr id="3" name="Date Placeholder 2"/>
          <p:cNvSpPr>
            <a:spLocks noGrp="1"/>
          </p:cNvSpPr>
          <p:nvPr>
            <p:ph type="dt" idx="1"/>
          </p:nvPr>
        </p:nvSpPr>
        <p:spPr>
          <a:xfrm>
            <a:off x="3971081" y="1"/>
            <a:ext cx="3037735" cy="466088"/>
          </a:xfrm>
          <a:prstGeom prst="rect">
            <a:avLst/>
          </a:prstGeom>
        </p:spPr>
        <p:txBody>
          <a:bodyPr vert="horz" lIns="91294" tIns="45647" rIns="91294" bIns="45647" rtlCol="0"/>
          <a:lstStyle>
            <a:lvl1pPr algn="r">
              <a:defRPr sz="1200"/>
            </a:lvl1pPr>
          </a:lstStyle>
          <a:p>
            <a:fld id="{64BB8476-9165-4DEB-BF25-8E42E908445D}" type="datetimeFigureOut">
              <a:rPr lang="en-US" smtClean="0"/>
              <a:t>8/17/2026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294" tIns="45647" rIns="91294" bIns="45647" rtlCol="0" anchor="ctr"/>
          <a:lstStyle/>
          <a:p>
            <a:endParaRPr lang="en-US" dirty="0"/>
          </a:p>
        </p:txBody>
      </p:sp>
      <p:sp>
        <p:nvSpPr>
          <p:cNvPr id="5" name="Notes Placeholder 4"/>
          <p:cNvSpPr>
            <a:spLocks noGrp="1"/>
          </p:cNvSpPr>
          <p:nvPr>
            <p:ph type="body" sz="quarter" idx="3"/>
          </p:nvPr>
        </p:nvSpPr>
        <p:spPr>
          <a:xfrm>
            <a:off x="700406" y="4473813"/>
            <a:ext cx="5609588" cy="3660537"/>
          </a:xfrm>
          <a:prstGeom prst="rect">
            <a:avLst/>
          </a:prstGeom>
        </p:spPr>
        <p:txBody>
          <a:bodyPr vert="horz" lIns="91294" tIns="45647" rIns="91294" bIns="4564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0312"/>
            <a:ext cx="3037735" cy="466088"/>
          </a:xfrm>
          <a:prstGeom prst="rect">
            <a:avLst/>
          </a:prstGeom>
        </p:spPr>
        <p:txBody>
          <a:bodyPr vert="horz" lIns="91294" tIns="45647" rIns="91294" bIns="4564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1081" y="8830312"/>
            <a:ext cx="3037735" cy="466088"/>
          </a:xfrm>
          <a:prstGeom prst="rect">
            <a:avLst/>
          </a:prstGeom>
        </p:spPr>
        <p:txBody>
          <a:bodyPr vert="horz" lIns="91294" tIns="45647" rIns="91294" bIns="45647" rtlCol="0" anchor="b"/>
          <a:lstStyle>
            <a:lvl1pPr algn="r">
              <a:defRPr sz="1200"/>
            </a:lvl1pPr>
          </a:lstStyle>
          <a:p>
            <a:fld id="{F9BB817B-B714-40C7-83A3-66E21CCE2679}" type="slidenum">
              <a:rPr lang="en-US" smtClean="0"/>
              <a:t>‹#›</a:t>
            </a:fld>
            <a:endParaRPr lang="en-US" dirty="0"/>
          </a:p>
        </p:txBody>
      </p:sp>
    </p:spTree>
    <p:extLst>
      <p:ext uri="{BB962C8B-B14F-4D97-AF65-F5344CB8AC3E}">
        <p14:creationId xmlns:p14="http://schemas.microsoft.com/office/powerpoint/2010/main" val="3760652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deck is current as of August 2, 2026.   Stakeholder discussions are ongoing and information is subject to change.</a:t>
            </a:r>
          </a:p>
        </p:txBody>
      </p:sp>
      <p:sp>
        <p:nvSpPr>
          <p:cNvPr id="4" name="Slide Number Placeholder 3"/>
          <p:cNvSpPr>
            <a:spLocks noGrp="1"/>
          </p:cNvSpPr>
          <p:nvPr>
            <p:ph type="sldNum" sz="quarter" idx="5"/>
          </p:nvPr>
        </p:nvSpPr>
        <p:spPr/>
        <p:txBody>
          <a:bodyPr/>
          <a:lstStyle/>
          <a:p>
            <a:fld id="{F9BB817B-B714-40C7-83A3-66E21CCE2679}" type="slidenum">
              <a:rPr lang="en-US" smtClean="0"/>
              <a:t>1</a:t>
            </a:fld>
            <a:endParaRPr lang="en-US" dirty="0"/>
          </a:p>
        </p:txBody>
      </p:sp>
    </p:spTree>
    <p:extLst>
      <p:ext uri="{BB962C8B-B14F-4D97-AF65-F5344CB8AC3E}">
        <p14:creationId xmlns:p14="http://schemas.microsoft.com/office/powerpoint/2010/main" val="15779800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F3FF78-1E7D-4808-0014-BBC4C3845709}"/>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144DE338-5AF0-FEEF-8694-5D1D418DF98D}"/>
              </a:ext>
            </a:extLst>
          </p:cNvPr>
          <p:cNvSpPr>
            <a:spLocks noGrp="1"/>
          </p:cNvSpPr>
          <p:nvPr>
            <p:ph type="body" idx="1"/>
          </p:nvPr>
        </p:nvSpPr>
        <p:spPr>
          <a:xfrm>
            <a:off x="515594" y="3727459"/>
            <a:ext cx="5476479" cy="4177673"/>
          </a:xfrm>
          <a:prstGeom prst="rect">
            <a:avLst/>
          </a:prstGeom>
        </p:spPr>
        <p:txBody>
          <a:bodyPr>
            <a:normAutofit/>
          </a:bodyPr>
          <a:lstStyle/>
          <a:p>
            <a:endParaRPr lang="en-US" dirty="0"/>
          </a:p>
        </p:txBody>
      </p:sp>
      <p:sp>
        <p:nvSpPr>
          <p:cNvPr id="9" name="Slide Image Placeholder 5">
            <a:extLst>
              <a:ext uri="{FF2B5EF4-FFF2-40B4-BE49-F238E27FC236}">
                <a16:creationId xmlns:a16="http://schemas.microsoft.com/office/drawing/2014/main" id="{C2FFD38B-CF9B-A314-A679-F5F62E5CAD02}"/>
              </a:ext>
            </a:extLst>
          </p:cNvPr>
          <p:cNvSpPr>
            <a:spLocks noGrp="1" noRot="1" noChangeAspect="1"/>
          </p:cNvSpPr>
          <p:nvPr>
            <p:ph type="sldImg" idx="2"/>
          </p:nvPr>
        </p:nvSpPr>
        <p:spPr>
          <a:xfrm>
            <a:off x="963613" y="527050"/>
            <a:ext cx="5037137" cy="2833688"/>
          </a:xfrm>
        </p:spPr>
        <p:txBody>
          <a:bodyPr/>
          <a:lstStyle/>
          <a:p>
            <a:endParaRPr lang="en-US" dirty="0"/>
          </a:p>
        </p:txBody>
      </p:sp>
    </p:spTree>
    <p:extLst>
      <p:ext uri="{BB962C8B-B14F-4D97-AF65-F5344CB8AC3E}">
        <p14:creationId xmlns:p14="http://schemas.microsoft.com/office/powerpoint/2010/main" val="2475654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3A6BA-E716-D7EA-CDAD-CBEC7010C3E6}"/>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E7934B87-C117-3F67-9228-3AA1973D4F08}"/>
              </a:ext>
            </a:extLst>
          </p:cNvPr>
          <p:cNvSpPr>
            <a:spLocks noGrp="1"/>
          </p:cNvSpPr>
          <p:nvPr>
            <p:ph type="body" idx="1"/>
          </p:nvPr>
        </p:nvSpPr>
        <p:spPr>
          <a:xfrm>
            <a:off x="515594" y="3727459"/>
            <a:ext cx="5476479" cy="4177673"/>
          </a:xfrm>
          <a:prstGeom prst="rect">
            <a:avLst/>
          </a:prstGeom>
        </p:spPr>
        <p:txBody>
          <a:bodyPr>
            <a:normAutofit/>
          </a:bodyPr>
          <a:lstStyle/>
          <a:p>
            <a:endParaRPr lang="en-US" dirty="0"/>
          </a:p>
        </p:txBody>
      </p:sp>
      <p:sp>
        <p:nvSpPr>
          <p:cNvPr id="9" name="Slide Image Placeholder 5">
            <a:extLst>
              <a:ext uri="{FF2B5EF4-FFF2-40B4-BE49-F238E27FC236}">
                <a16:creationId xmlns:a16="http://schemas.microsoft.com/office/drawing/2014/main" id="{5E5E07D5-4791-0F17-01E2-0487C8313C7F}"/>
              </a:ext>
            </a:extLst>
          </p:cNvPr>
          <p:cNvSpPr>
            <a:spLocks noGrp="1" noRot="1" noChangeAspect="1"/>
          </p:cNvSpPr>
          <p:nvPr>
            <p:ph type="sldImg" idx="2"/>
          </p:nvPr>
        </p:nvSpPr>
        <p:spPr>
          <a:xfrm>
            <a:off x="963613" y="527050"/>
            <a:ext cx="5037137" cy="2833688"/>
          </a:xfrm>
        </p:spPr>
        <p:txBody>
          <a:bodyPr/>
          <a:lstStyle/>
          <a:p>
            <a:endParaRPr lang="en-US" dirty="0"/>
          </a:p>
        </p:txBody>
      </p:sp>
    </p:spTree>
    <p:extLst>
      <p:ext uri="{BB962C8B-B14F-4D97-AF65-F5344CB8AC3E}">
        <p14:creationId xmlns:p14="http://schemas.microsoft.com/office/powerpoint/2010/main" val="8000798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ECA68-6A14-F66D-C8A0-7B6DC59796D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4CC8CB4-5C0F-63BD-45A8-055AA4FF41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5A9400E-8B5A-317E-414F-40C6C87F4F02}"/>
              </a:ext>
            </a:extLst>
          </p:cNvPr>
          <p:cNvSpPr>
            <a:spLocks noGrp="1"/>
          </p:cNvSpPr>
          <p:nvPr>
            <p:ph type="dt" sz="half" idx="10"/>
          </p:nvPr>
        </p:nvSpPr>
        <p:spPr/>
        <p:txBody>
          <a:bodyPr/>
          <a:lstStyle/>
          <a:p>
            <a:fld id="{7E573E6A-8B48-4336-96F5-0B0E2FB22D0A}" type="datetime1">
              <a:rPr lang="en-US" smtClean="0"/>
              <a:t>8/17/2026</a:t>
            </a:fld>
            <a:endParaRPr lang="en-US" dirty="0"/>
          </a:p>
        </p:txBody>
      </p:sp>
      <p:sp>
        <p:nvSpPr>
          <p:cNvPr id="5" name="Footer Placeholder 4">
            <a:extLst>
              <a:ext uri="{FF2B5EF4-FFF2-40B4-BE49-F238E27FC236}">
                <a16:creationId xmlns:a16="http://schemas.microsoft.com/office/drawing/2014/main" id="{9359CF2F-08A6-29ED-1184-66E6B282251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4382416-415D-05F6-87E4-DC173D8C2D05}"/>
              </a:ext>
            </a:extLst>
          </p:cNvPr>
          <p:cNvSpPr>
            <a:spLocks noGrp="1"/>
          </p:cNvSpPr>
          <p:nvPr>
            <p:ph type="sldNum" sz="quarter" idx="12"/>
          </p:nvPr>
        </p:nvSpPr>
        <p:spPr/>
        <p:txBody>
          <a:bodyPr/>
          <a:lstStyle/>
          <a:p>
            <a:fld id="{7C510EF6-A000-4896-B49D-8CC8284E9B72}" type="slidenum">
              <a:rPr lang="en-US" smtClean="0"/>
              <a:t>‹#›</a:t>
            </a:fld>
            <a:endParaRPr lang="en-US" dirty="0"/>
          </a:p>
        </p:txBody>
      </p:sp>
    </p:spTree>
    <p:extLst>
      <p:ext uri="{BB962C8B-B14F-4D97-AF65-F5344CB8AC3E}">
        <p14:creationId xmlns:p14="http://schemas.microsoft.com/office/powerpoint/2010/main" val="1053030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25FC4-6716-56BD-CBDF-E9C53A67E2F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53A1329-72A2-5499-36F1-A31D554214D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FC0B40-6CC8-02AF-AACC-48F8FA577D23}"/>
              </a:ext>
            </a:extLst>
          </p:cNvPr>
          <p:cNvSpPr>
            <a:spLocks noGrp="1"/>
          </p:cNvSpPr>
          <p:nvPr>
            <p:ph type="dt" sz="half" idx="10"/>
          </p:nvPr>
        </p:nvSpPr>
        <p:spPr/>
        <p:txBody>
          <a:bodyPr/>
          <a:lstStyle/>
          <a:p>
            <a:fld id="{5468AB0E-3B8C-4A2C-AEEC-5CDC80ECD99C}" type="datetime1">
              <a:rPr lang="en-US" smtClean="0"/>
              <a:t>8/17/2026</a:t>
            </a:fld>
            <a:endParaRPr lang="en-US" dirty="0"/>
          </a:p>
        </p:txBody>
      </p:sp>
      <p:sp>
        <p:nvSpPr>
          <p:cNvPr id="5" name="Footer Placeholder 4">
            <a:extLst>
              <a:ext uri="{FF2B5EF4-FFF2-40B4-BE49-F238E27FC236}">
                <a16:creationId xmlns:a16="http://schemas.microsoft.com/office/drawing/2014/main" id="{8685B529-6777-751D-E18D-E289C324CD2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E77F9BD-A0C2-8CD6-E6F4-5758D576E2EC}"/>
              </a:ext>
            </a:extLst>
          </p:cNvPr>
          <p:cNvSpPr>
            <a:spLocks noGrp="1"/>
          </p:cNvSpPr>
          <p:nvPr>
            <p:ph type="sldNum" sz="quarter" idx="12"/>
          </p:nvPr>
        </p:nvSpPr>
        <p:spPr/>
        <p:txBody>
          <a:bodyPr/>
          <a:lstStyle/>
          <a:p>
            <a:fld id="{7C510EF6-A000-4896-B49D-8CC8284E9B72}" type="slidenum">
              <a:rPr lang="en-US" smtClean="0"/>
              <a:t>‹#›</a:t>
            </a:fld>
            <a:endParaRPr lang="en-US" dirty="0"/>
          </a:p>
        </p:txBody>
      </p:sp>
    </p:spTree>
    <p:extLst>
      <p:ext uri="{BB962C8B-B14F-4D97-AF65-F5344CB8AC3E}">
        <p14:creationId xmlns:p14="http://schemas.microsoft.com/office/powerpoint/2010/main" val="158623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D0A9FF-B254-7CDD-A876-B4113ABB54E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36BCE0A-7CA3-F715-90FD-B74359F58E8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5A078F-CE2C-6C8A-39DC-159182645BEE}"/>
              </a:ext>
            </a:extLst>
          </p:cNvPr>
          <p:cNvSpPr>
            <a:spLocks noGrp="1"/>
          </p:cNvSpPr>
          <p:nvPr>
            <p:ph type="dt" sz="half" idx="10"/>
          </p:nvPr>
        </p:nvSpPr>
        <p:spPr/>
        <p:txBody>
          <a:bodyPr/>
          <a:lstStyle/>
          <a:p>
            <a:fld id="{E3030532-D92C-47E8-BF65-0D282A71F7DD}" type="datetime1">
              <a:rPr lang="en-US" smtClean="0"/>
              <a:t>8/17/2026</a:t>
            </a:fld>
            <a:endParaRPr lang="en-US" dirty="0"/>
          </a:p>
        </p:txBody>
      </p:sp>
      <p:sp>
        <p:nvSpPr>
          <p:cNvPr id="5" name="Footer Placeholder 4">
            <a:extLst>
              <a:ext uri="{FF2B5EF4-FFF2-40B4-BE49-F238E27FC236}">
                <a16:creationId xmlns:a16="http://schemas.microsoft.com/office/drawing/2014/main" id="{7BDDDD0E-12FE-57AA-FAEE-36B3A5725FF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192D892-2E30-8039-AAF1-7BC0DEE6800A}"/>
              </a:ext>
            </a:extLst>
          </p:cNvPr>
          <p:cNvSpPr>
            <a:spLocks noGrp="1"/>
          </p:cNvSpPr>
          <p:nvPr>
            <p:ph type="sldNum" sz="quarter" idx="12"/>
          </p:nvPr>
        </p:nvSpPr>
        <p:spPr/>
        <p:txBody>
          <a:bodyPr/>
          <a:lstStyle/>
          <a:p>
            <a:fld id="{7C510EF6-A000-4896-B49D-8CC8284E9B72}" type="slidenum">
              <a:rPr lang="en-US" smtClean="0"/>
              <a:t>‹#›</a:t>
            </a:fld>
            <a:endParaRPr lang="en-US" dirty="0"/>
          </a:p>
        </p:txBody>
      </p:sp>
    </p:spTree>
    <p:extLst>
      <p:ext uri="{BB962C8B-B14F-4D97-AF65-F5344CB8AC3E}">
        <p14:creationId xmlns:p14="http://schemas.microsoft.com/office/powerpoint/2010/main" val="271714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C14B4-030C-CCF9-C23D-5FFC057042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87E15E5-252D-4143-57EA-542A510E87D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DD635D-40A5-14AA-5E78-7BB81819D7C6}"/>
              </a:ext>
            </a:extLst>
          </p:cNvPr>
          <p:cNvSpPr>
            <a:spLocks noGrp="1"/>
          </p:cNvSpPr>
          <p:nvPr>
            <p:ph type="dt" sz="half" idx="10"/>
          </p:nvPr>
        </p:nvSpPr>
        <p:spPr/>
        <p:txBody>
          <a:bodyPr/>
          <a:lstStyle/>
          <a:p>
            <a:fld id="{7F0D9DB1-EFE6-43C6-98B5-17F4BEAB2908}" type="datetime1">
              <a:rPr lang="en-US" smtClean="0"/>
              <a:t>8/17/2026</a:t>
            </a:fld>
            <a:endParaRPr lang="en-US" dirty="0"/>
          </a:p>
        </p:txBody>
      </p:sp>
      <p:sp>
        <p:nvSpPr>
          <p:cNvPr id="5" name="Footer Placeholder 4">
            <a:extLst>
              <a:ext uri="{FF2B5EF4-FFF2-40B4-BE49-F238E27FC236}">
                <a16:creationId xmlns:a16="http://schemas.microsoft.com/office/drawing/2014/main" id="{96D5E86D-A9D8-1E2E-5F6B-A13D846416D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DA00190-D633-2E74-1CE0-A72534F8BAEA}"/>
              </a:ext>
            </a:extLst>
          </p:cNvPr>
          <p:cNvSpPr>
            <a:spLocks noGrp="1"/>
          </p:cNvSpPr>
          <p:nvPr>
            <p:ph type="sldNum" sz="quarter" idx="12"/>
          </p:nvPr>
        </p:nvSpPr>
        <p:spPr/>
        <p:txBody>
          <a:bodyPr/>
          <a:lstStyle/>
          <a:p>
            <a:fld id="{7C510EF6-A000-4896-B49D-8CC8284E9B72}" type="slidenum">
              <a:rPr lang="en-US" smtClean="0"/>
              <a:t>‹#›</a:t>
            </a:fld>
            <a:endParaRPr lang="en-US" dirty="0"/>
          </a:p>
        </p:txBody>
      </p:sp>
    </p:spTree>
    <p:extLst>
      <p:ext uri="{BB962C8B-B14F-4D97-AF65-F5344CB8AC3E}">
        <p14:creationId xmlns:p14="http://schemas.microsoft.com/office/powerpoint/2010/main" val="2545977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2FC8B-D44B-7658-23C6-F16773E4053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C23A1B-09B0-739F-4CD0-8F91788C829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D5A04FD-D967-B2DC-8A01-F77415E1A9A9}"/>
              </a:ext>
            </a:extLst>
          </p:cNvPr>
          <p:cNvSpPr>
            <a:spLocks noGrp="1"/>
          </p:cNvSpPr>
          <p:nvPr>
            <p:ph type="dt" sz="half" idx="10"/>
          </p:nvPr>
        </p:nvSpPr>
        <p:spPr/>
        <p:txBody>
          <a:bodyPr/>
          <a:lstStyle/>
          <a:p>
            <a:fld id="{BF6528F7-8366-4896-ADC2-5ED2BDF040F8}" type="datetime1">
              <a:rPr lang="en-US" smtClean="0"/>
              <a:t>8/17/2026</a:t>
            </a:fld>
            <a:endParaRPr lang="en-US" dirty="0"/>
          </a:p>
        </p:txBody>
      </p:sp>
      <p:sp>
        <p:nvSpPr>
          <p:cNvPr id="5" name="Footer Placeholder 4">
            <a:extLst>
              <a:ext uri="{FF2B5EF4-FFF2-40B4-BE49-F238E27FC236}">
                <a16:creationId xmlns:a16="http://schemas.microsoft.com/office/drawing/2014/main" id="{5988FB5D-604B-91FA-5158-57117DF5700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5A7FB0A-D460-1EC6-EB49-782D7E4E6E2D}"/>
              </a:ext>
            </a:extLst>
          </p:cNvPr>
          <p:cNvSpPr>
            <a:spLocks noGrp="1"/>
          </p:cNvSpPr>
          <p:nvPr>
            <p:ph type="sldNum" sz="quarter" idx="12"/>
          </p:nvPr>
        </p:nvSpPr>
        <p:spPr/>
        <p:txBody>
          <a:bodyPr/>
          <a:lstStyle/>
          <a:p>
            <a:fld id="{7C510EF6-A000-4896-B49D-8CC8284E9B72}" type="slidenum">
              <a:rPr lang="en-US" smtClean="0"/>
              <a:t>‹#›</a:t>
            </a:fld>
            <a:endParaRPr lang="en-US" dirty="0"/>
          </a:p>
        </p:txBody>
      </p:sp>
    </p:spTree>
    <p:extLst>
      <p:ext uri="{BB962C8B-B14F-4D97-AF65-F5344CB8AC3E}">
        <p14:creationId xmlns:p14="http://schemas.microsoft.com/office/powerpoint/2010/main" val="859967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2995B-35B1-B197-D299-8811951951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A8CEA12-F864-0101-05D8-305209BAD45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436C282-12F7-C8A5-FA5E-421F113E7A9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4C5CC01-EDC8-77DC-0CC0-7408D55107AC}"/>
              </a:ext>
            </a:extLst>
          </p:cNvPr>
          <p:cNvSpPr>
            <a:spLocks noGrp="1"/>
          </p:cNvSpPr>
          <p:nvPr>
            <p:ph type="dt" sz="half" idx="10"/>
          </p:nvPr>
        </p:nvSpPr>
        <p:spPr/>
        <p:txBody>
          <a:bodyPr/>
          <a:lstStyle/>
          <a:p>
            <a:fld id="{242B4437-1A3D-4623-87A7-66895605E61A}" type="datetime1">
              <a:rPr lang="en-US" smtClean="0"/>
              <a:t>8/17/2026</a:t>
            </a:fld>
            <a:endParaRPr lang="en-US" dirty="0"/>
          </a:p>
        </p:txBody>
      </p:sp>
      <p:sp>
        <p:nvSpPr>
          <p:cNvPr id="6" name="Footer Placeholder 5">
            <a:extLst>
              <a:ext uri="{FF2B5EF4-FFF2-40B4-BE49-F238E27FC236}">
                <a16:creationId xmlns:a16="http://schemas.microsoft.com/office/drawing/2014/main" id="{8F995700-1ABB-8B00-847B-CDB4A047B31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25D953F-7E94-5AB9-7D8C-2FD2ABC29E0B}"/>
              </a:ext>
            </a:extLst>
          </p:cNvPr>
          <p:cNvSpPr>
            <a:spLocks noGrp="1"/>
          </p:cNvSpPr>
          <p:nvPr>
            <p:ph type="sldNum" sz="quarter" idx="12"/>
          </p:nvPr>
        </p:nvSpPr>
        <p:spPr/>
        <p:txBody>
          <a:bodyPr/>
          <a:lstStyle/>
          <a:p>
            <a:fld id="{7C510EF6-A000-4896-B49D-8CC8284E9B72}" type="slidenum">
              <a:rPr lang="en-US" smtClean="0"/>
              <a:t>‹#›</a:t>
            </a:fld>
            <a:endParaRPr lang="en-US" dirty="0"/>
          </a:p>
        </p:txBody>
      </p:sp>
    </p:spTree>
    <p:extLst>
      <p:ext uri="{BB962C8B-B14F-4D97-AF65-F5344CB8AC3E}">
        <p14:creationId xmlns:p14="http://schemas.microsoft.com/office/powerpoint/2010/main" val="1681860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BAB60-6906-6CA4-25FB-4E6578108BE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353FCCF-D853-2D5E-DA43-CB675C095D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4EE2113-86D5-E5FD-9E98-518272FA404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4EA0646-B778-3DBA-9C69-EDD11B8606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44B4A22-AC61-7C84-B471-1A64082AE36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6E9C1F0-96BF-EBDF-C2E1-6C224C493EE6}"/>
              </a:ext>
            </a:extLst>
          </p:cNvPr>
          <p:cNvSpPr>
            <a:spLocks noGrp="1"/>
          </p:cNvSpPr>
          <p:nvPr>
            <p:ph type="dt" sz="half" idx="10"/>
          </p:nvPr>
        </p:nvSpPr>
        <p:spPr/>
        <p:txBody>
          <a:bodyPr/>
          <a:lstStyle/>
          <a:p>
            <a:fld id="{C343100F-6657-4B55-B498-93DE40FEFE30}" type="datetime1">
              <a:rPr lang="en-US" smtClean="0"/>
              <a:t>8/17/2026</a:t>
            </a:fld>
            <a:endParaRPr lang="en-US" dirty="0"/>
          </a:p>
        </p:txBody>
      </p:sp>
      <p:sp>
        <p:nvSpPr>
          <p:cNvPr id="8" name="Footer Placeholder 7">
            <a:extLst>
              <a:ext uri="{FF2B5EF4-FFF2-40B4-BE49-F238E27FC236}">
                <a16:creationId xmlns:a16="http://schemas.microsoft.com/office/drawing/2014/main" id="{B56DB770-AA60-825F-E4F8-07C893819D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CAC9F41-35AF-CE0B-41E4-A583AD15B9FD}"/>
              </a:ext>
            </a:extLst>
          </p:cNvPr>
          <p:cNvSpPr>
            <a:spLocks noGrp="1"/>
          </p:cNvSpPr>
          <p:nvPr>
            <p:ph type="sldNum" sz="quarter" idx="12"/>
          </p:nvPr>
        </p:nvSpPr>
        <p:spPr/>
        <p:txBody>
          <a:bodyPr/>
          <a:lstStyle/>
          <a:p>
            <a:fld id="{7C510EF6-A000-4896-B49D-8CC8284E9B72}" type="slidenum">
              <a:rPr lang="en-US" smtClean="0"/>
              <a:t>‹#›</a:t>
            </a:fld>
            <a:endParaRPr lang="en-US" dirty="0"/>
          </a:p>
        </p:txBody>
      </p:sp>
    </p:spTree>
    <p:extLst>
      <p:ext uri="{BB962C8B-B14F-4D97-AF65-F5344CB8AC3E}">
        <p14:creationId xmlns:p14="http://schemas.microsoft.com/office/powerpoint/2010/main" val="174142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F091F-9C3E-5104-0701-4FDEC6A13F9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42AFF69-8217-7296-0A6F-CE14F265239C}"/>
              </a:ext>
            </a:extLst>
          </p:cNvPr>
          <p:cNvSpPr>
            <a:spLocks noGrp="1"/>
          </p:cNvSpPr>
          <p:nvPr>
            <p:ph type="dt" sz="half" idx="10"/>
          </p:nvPr>
        </p:nvSpPr>
        <p:spPr/>
        <p:txBody>
          <a:bodyPr/>
          <a:lstStyle/>
          <a:p>
            <a:fld id="{42F8CC7A-F13F-4921-8804-6661CD1601DC}" type="datetime1">
              <a:rPr lang="en-US" smtClean="0"/>
              <a:t>8/17/2026</a:t>
            </a:fld>
            <a:endParaRPr lang="en-US" dirty="0"/>
          </a:p>
        </p:txBody>
      </p:sp>
      <p:sp>
        <p:nvSpPr>
          <p:cNvPr id="4" name="Footer Placeholder 3">
            <a:extLst>
              <a:ext uri="{FF2B5EF4-FFF2-40B4-BE49-F238E27FC236}">
                <a16:creationId xmlns:a16="http://schemas.microsoft.com/office/drawing/2014/main" id="{E50D2979-8E6F-70C3-EDF4-96DCE6185BDC}"/>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DA3CAB03-7DF0-C646-C5F3-0715EB48C6B2}"/>
              </a:ext>
            </a:extLst>
          </p:cNvPr>
          <p:cNvSpPr>
            <a:spLocks noGrp="1"/>
          </p:cNvSpPr>
          <p:nvPr>
            <p:ph type="sldNum" sz="quarter" idx="12"/>
          </p:nvPr>
        </p:nvSpPr>
        <p:spPr/>
        <p:txBody>
          <a:bodyPr/>
          <a:lstStyle/>
          <a:p>
            <a:fld id="{7C510EF6-A000-4896-B49D-8CC8284E9B72}" type="slidenum">
              <a:rPr lang="en-US" smtClean="0"/>
              <a:t>‹#›</a:t>
            </a:fld>
            <a:endParaRPr lang="en-US" dirty="0"/>
          </a:p>
        </p:txBody>
      </p:sp>
    </p:spTree>
    <p:extLst>
      <p:ext uri="{BB962C8B-B14F-4D97-AF65-F5344CB8AC3E}">
        <p14:creationId xmlns:p14="http://schemas.microsoft.com/office/powerpoint/2010/main" val="3450786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8AFE16-BA17-7A34-97E2-50DEA25B990A}"/>
              </a:ext>
            </a:extLst>
          </p:cNvPr>
          <p:cNvSpPr>
            <a:spLocks noGrp="1"/>
          </p:cNvSpPr>
          <p:nvPr>
            <p:ph type="dt" sz="half" idx="10"/>
          </p:nvPr>
        </p:nvSpPr>
        <p:spPr/>
        <p:txBody>
          <a:bodyPr/>
          <a:lstStyle/>
          <a:p>
            <a:fld id="{D554F6CB-99AC-452E-B0B0-624D2FDD416B}" type="datetime1">
              <a:rPr lang="en-US" smtClean="0"/>
              <a:t>8/17/2026</a:t>
            </a:fld>
            <a:endParaRPr lang="en-US" dirty="0"/>
          </a:p>
        </p:txBody>
      </p:sp>
      <p:sp>
        <p:nvSpPr>
          <p:cNvPr id="3" name="Footer Placeholder 2">
            <a:extLst>
              <a:ext uri="{FF2B5EF4-FFF2-40B4-BE49-F238E27FC236}">
                <a16:creationId xmlns:a16="http://schemas.microsoft.com/office/drawing/2014/main" id="{6F9004FE-79B3-F898-4217-2F60FEC8F5A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3973FB2-F8F4-7BEA-9547-F7BEB7034198}"/>
              </a:ext>
            </a:extLst>
          </p:cNvPr>
          <p:cNvSpPr>
            <a:spLocks noGrp="1"/>
          </p:cNvSpPr>
          <p:nvPr>
            <p:ph type="sldNum" sz="quarter" idx="12"/>
          </p:nvPr>
        </p:nvSpPr>
        <p:spPr/>
        <p:txBody>
          <a:bodyPr/>
          <a:lstStyle/>
          <a:p>
            <a:fld id="{7C510EF6-A000-4896-B49D-8CC8284E9B72}" type="slidenum">
              <a:rPr lang="en-US" smtClean="0"/>
              <a:t>‹#›</a:t>
            </a:fld>
            <a:endParaRPr lang="en-US" dirty="0"/>
          </a:p>
        </p:txBody>
      </p:sp>
    </p:spTree>
    <p:extLst>
      <p:ext uri="{BB962C8B-B14F-4D97-AF65-F5344CB8AC3E}">
        <p14:creationId xmlns:p14="http://schemas.microsoft.com/office/powerpoint/2010/main" val="3543004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9FA7E-1701-B982-87B6-63897ED66A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F6E5A81-FA35-1D90-BAAD-137EADE425B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1E09E2B-9825-7D0C-88E1-1F532CEB23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E90C8E-A28C-15FA-DB34-201425B9A2F1}"/>
              </a:ext>
            </a:extLst>
          </p:cNvPr>
          <p:cNvSpPr>
            <a:spLocks noGrp="1"/>
          </p:cNvSpPr>
          <p:nvPr>
            <p:ph type="dt" sz="half" idx="10"/>
          </p:nvPr>
        </p:nvSpPr>
        <p:spPr/>
        <p:txBody>
          <a:bodyPr/>
          <a:lstStyle/>
          <a:p>
            <a:fld id="{ABC058C8-AB25-4372-B26E-A03D63EBEB3B}" type="datetime1">
              <a:rPr lang="en-US" smtClean="0"/>
              <a:t>8/17/2026</a:t>
            </a:fld>
            <a:endParaRPr lang="en-US" dirty="0"/>
          </a:p>
        </p:txBody>
      </p:sp>
      <p:sp>
        <p:nvSpPr>
          <p:cNvPr id="6" name="Footer Placeholder 5">
            <a:extLst>
              <a:ext uri="{FF2B5EF4-FFF2-40B4-BE49-F238E27FC236}">
                <a16:creationId xmlns:a16="http://schemas.microsoft.com/office/drawing/2014/main" id="{64C54E78-DA36-B389-B3A0-8C04321D9CD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A34918A-6B1E-5D1B-951E-72EC3B3AC17C}"/>
              </a:ext>
            </a:extLst>
          </p:cNvPr>
          <p:cNvSpPr>
            <a:spLocks noGrp="1"/>
          </p:cNvSpPr>
          <p:nvPr>
            <p:ph type="sldNum" sz="quarter" idx="12"/>
          </p:nvPr>
        </p:nvSpPr>
        <p:spPr/>
        <p:txBody>
          <a:bodyPr/>
          <a:lstStyle/>
          <a:p>
            <a:fld id="{7C510EF6-A000-4896-B49D-8CC8284E9B72}" type="slidenum">
              <a:rPr lang="en-US" smtClean="0"/>
              <a:t>‹#›</a:t>
            </a:fld>
            <a:endParaRPr lang="en-US" dirty="0"/>
          </a:p>
        </p:txBody>
      </p:sp>
    </p:spTree>
    <p:extLst>
      <p:ext uri="{BB962C8B-B14F-4D97-AF65-F5344CB8AC3E}">
        <p14:creationId xmlns:p14="http://schemas.microsoft.com/office/powerpoint/2010/main" val="455718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32D19-21D4-30C3-9A1D-418304D8FB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BB1FE4C-1C15-5ACB-BC3A-43DEE17AD1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0F8F1EB1-D949-FE5A-CE44-4BEE5178D1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7CF9F5-04F7-66DC-6D9E-D915A5F44349}"/>
              </a:ext>
            </a:extLst>
          </p:cNvPr>
          <p:cNvSpPr>
            <a:spLocks noGrp="1"/>
          </p:cNvSpPr>
          <p:nvPr>
            <p:ph type="dt" sz="half" idx="10"/>
          </p:nvPr>
        </p:nvSpPr>
        <p:spPr/>
        <p:txBody>
          <a:bodyPr/>
          <a:lstStyle/>
          <a:p>
            <a:fld id="{96D04164-6F4F-4EB8-AF9B-EFF4057323E5}" type="datetime1">
              <a:rPr lang="en-US" smtClean="0"/>
              <a:t>8/17/2026</a:t>
            </a:fld>
            <a:endParaRPr lang="en-US" dirty="0"/>
          </a:p>
        </p:txBody>
      </p:sp>
      <p:sp>
        <p:nvSpPr>
          <p:cNvPr id="6" name="Footer Placeholder 5">
            <a:extLst>
              <a:ext uri="{FF2B5EF4-FFF2-40B4-BE49-F238E27FC236}">
                <a16:creationId xmlns:a16="http://schemas.microsoft.com/office/drawing/2014/main" id="{0CFEA2F8-2FE6-606B-007E-9922DA1EF19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D8B249A-CDE3-8913-8C47-E9FED6C7B63A}"/>
              </a:ext>
            </a:extLst>
          </p:cNvPr>
          <p:cNvSpPr>
            <a:spLocks noGrp="1"/>
          </p:cNvSpPr>
          <p:nvPr>
            <p:ph type="sldNum" sz="quarter" idx="12"/>
          </p:nvPr>
        </p:nvSpPr>
        <p:spPr/>
        <p:txBody>
          <a:bodyPr/>
          <a:lstStyle/>
          <a:p>
            <a:fld id="{7C510EF6-A000-4896-B49D-8CC8284E9B72}" type="slidenum">
              <a:rPr lang="en-US" smtClean="0"/>
              <a:t>‹#›</a:t>
            </a:fld>
            <a:endParaRPr lang="en-US" dirty="0"/>
          </a:p>
        </p:txBody>
      </p:sp>
    </p:spTree>
    <p:extLst>
      <p:ext uri="{BB962C8B-B14F-4D97-AF65-F5344CB8AC3E}">
        <p14:creationId xmlns:p14="http://schemas.microsoft.com/office/powerpoint/2010/main" val="1422802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8378A2-79BC-1851-F56F-4E6A807F30F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BCA0429-AF1B-9D67-BBB1-7A74CF2B89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8883D3-1046-6A74-4E75-8CA636D33B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A0C7A6B-0F1D-45C7-ADF7-2DE1B6E1FBBF}" type="datetime1">
              <a:rPr lang="en-US" smtClean="0"/>
              <a:t>8/17/2026</a:t>
            </a:fld>
            <a:endParaRPr lang="en-US" dirty="0"/>
          </a:p>
        </p:txBody>
      </p:sp>
      <p:sp>
        <p:nvSpPr>
          <p:cNvPr id="5" name="Footer Placeholder 4">
            <a:extLst>
              <a:ext uri="{FF2B5EF4-FFF2-40B4-BE49-F238E27FC236}">
                <a16:creationId xmlns:a16="http://schemas.microsoft.com/office/drawing/2014/main" id="{FDB79665-9FE2-2A91-24C7-3350CFC5A1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559F5FDD-2D87-A956-9C7D-7CE6BAAA43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C510EF6-A000-4896-B49D-8CC8284E9B72}" type="slidenum">
              <a:rPr lang="en-US" smtClean="0"/>
              <a:t>‹#›</a:t>
            </a:fld>
            <a:endParaRPr lang="en-US" dirty="0"/>
          </a:p>
        </p:txBody>
      </p:sp>
    </p:spTree>
    <p:extLst>
      <p:ext uri="{BB962C8B-B14F-4D97-AF65-F5344CB8AC3E}">
        <p14:creationId xmlns:p14="http://schemas.microsoft.com/office/powerpoint/2010/main" val="32129618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6.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8.jp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E29C588-97D3-890F-CCCC-502E0276BC1F}"/>
              </a:ext>
            </a:extLst>
          </p:cNvPr>
          <p:cNvPicPr>
            <a:picLocks noChangeAspect="1"/>
          </p:cNvPicPr>
          <p:nvPr/>
        </p:nvPicPr>
        <p:blipFill>
          <a:blip r:embed="rId3">
            <a:alphaModFix amt="40000"/>
          </a:blip>
          <a:srcRect/>
          <a:stretch>
            <a:fillRect/>
          </a:stretch>
        </p:blipFill>
        <p:spPr>
          <a:xfrm>
            <a:off x="20" y="-113147"/>
            <a:ext cx="12191980" cy="6857990"/>
          </a:xfrm>
          <a:prstGeom prst="rect">
            <a:avLst/>
          </a:prstGeom>
        </p:spPr>
      </p:pic>
      <p:sp>
        <p:nvSpPr>
          <p:cNvPr id="2" name="Title 1">
            <a:extLst>
              <a:ext uri="{FF2B5EF4-FFF2-40B4-BE49-F238E27FC236}">
                <a16:creationId xmlns:a16="http://schemas.microsoft.com/office/drawing/2014/main" id="{6A56D962-F2AC-06C5-FF25-D67B2794491D}"/>
              </a:ext>
            </a:extLst>
          </p:cNvPr>
          <p:cNvSpPr>
            <a:spLocks noGrp="1"/>
          </p:cNvSpPr>
          <p:nvPr>
            <p:ph type="ctrTitle"/>
          </p:nvPr>
        </p:nvSpPr>
        <p:spPr>
          <a:xfrm>
            <a:off x="965200" y="965200"/>
            <a:ext cx="10261600" cy="3564869"/>
          </a:xfrm>
        </p:spPr>
        <p:txBody>
          <a:bodyPr>
            <a:normAutofit/>
          </a:bodyPr>
          <a:lstStyle/>
          <a:p>
            <a:pPr algn="l"/>
            <a:r>
              <a:rPr lang="en-US" sz="8900" dirty="0">
                <a:ln w="22225">
                  <a:solidFill>
                    <a:schemeClr val="tx1"/>
                  </a:solidFill>
                  <a:miter lim="800000"/>
                </a:ln>
                <a:noFill/>
              </a:rPr>
              <a:t>Sustainability of Local Government Audits</a:t>
            </a:r>
          </a:p>
        </p:txBody>
      </p:sp>
      <p:sp>
        <p:nvSpPr>
          <p:cNvPr id="3" name="Subtitle 2">
            <a:extLst>
              <a:ext uri="{FF2B5EF4-FFF2-40B4-BE49-F238E27FC236}">
                <a16:creationId xmlns:a16="http://schemas.microsoft.com/office/drawing/2014/main" id="{DB95D818-02AD-696F-7DE9-B194392EA939}"/>
              </a:ext>
            </a:extLst>
          </p:cNvPr>
          <p:cNvSpPr>
            <a:spLocks noGrp="1"/>
          </p:cNvSpPr>
          <p:nvPr>
            <p:ph type="subTitle" idx="1"/>
          </p:nvPr>
        </p:nvSpPr>
        <p:spPr>
          <a:xfrm>
            <a:off x="965200" y="5327440"/>
            <a:ext cx="10261600" cy="1202995"/>
          </a:xfrm>
        </p:spPr>
        <p:txBody>
          <a:bodyPr>
            <a:normAutofit/>
          </a:bodyPr>
          <a:lstStyle/>
          <a:p>
            <a:pPr algn="l"/>
            <a:r>
              <a:rPr lang="en-US" sz="3000" dirty="0"/>
              <a:t>HB 5391</a:t>
            </a:r>
          </a:p>
          <a:p>
            <a:pPr algn="l"/>
            <a:r>
              <a:rPr lang="en-US" sz="3000" dirty="0"/>
              <a:t>Government Reporting Enhancement and Transparency Act</a:t>
            </a:r>
          </a:p>
        </p:txBody>
      </p:sp>
      <p:sp>
        <p:nvSpPr>
          <p:cNvPr id="4" name="Slide Number Placeholder 3">
            <a:extLst>
              <a:ext uri="{FF2B5EF4-FFF2-40B4-BE49-F238E27FC236}">
                <a16:creationId xmlns:a16="http://schemas.microsoft.com/office/drawing/2014/main" id="{11B5E080-9025-7B9C-0A22-FEE21B2B8017}"/>
              </a:ext>
            </a:extLst>
          </p:cNvPr>
          <p:cNvSpPr>
            <a:spLocks noGrp="1"/>
          </p:cNvSpPr>
          <p:nvPr>
            <p:ph type="sldNum" sz="quarter" idx="12"/>
          </p:nvPr>
        </p:nvSpPr>
        <p:spPr>
          <a:xfrm>
            <a:off x="10744200" y="6356350"/>
            <a:ext cx="609600" cy="365125"/>
          </a:xfrm>
        </p:spPr>
        <p:txBody>
          <a:bodyPr>
            <a:normAutofit/>
          </a:bodyPr>
          <a:lstStyle/>
          <a:p>
            <a:pPr>
              <a:spcAft>
                <a:spcPts val="600"/>
              </a:spcAft>
            </a:pPr>
            <a:fld id="{7C510EF6-A000-4896-B49D-8CC8284E9B72}" type="slidenum">
              <a:rPr lang="en-US">
                <a:solidFill>
                  <a:schemeClr val="tx1"/>
                </a:solidFill>
              </a:rPr>
              <a:pPr>
                <a:spcAft>
                  <a:spcPts val="600"/>
                </a:spcAft>
              </a:pPr>
              <a:t>1</a:t>
            </a:fld>
            <a:endParaRPr lang="en-US" dirty="0">
              <a:solidFill>
                <a:schemeClr val="tx1"/>
              </a:solidFill>
            </a:endParaRPr>
          </a:p>
        </p:txBody>
      </p:sp>
    </p:spTree>
    <p:extLst>
      <p:ext uri="{BB962C8B-B14F-4D97-AF65-F5344CB8AC3E}">
        <p14:creationId xmlns:p14="http://schemas.microsoft.com/office/powerpoint/2010/main" val="215179071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30D3456-E57A-BDF0-7A0E-CA986C4E2C6E}"/>
              </a:ext>
            </a:extLst>
          </p:cNvPr>
          <p:cNvSpPr>
            <a:spLocks noGrp="1"/>
          </p:cNvSpPr>
          <p:nvPr>
            <p:ph type="title"/>
          </p:nvPr>
        </p:nvSpPr>
        <p:spPr>
          <a:xfrm>
            <a:off x="793662" y="386930"/>
            <a:ext cx="10096842" cy="781699"/>
          </a:xfrm>
        </p:spPr>
        <p:txBody>
          <a:bodyPr anchor="b">
            <a:normAutofit fontScale="90000"/>
          </a:bodyPr>
          <a:lstStyle/>
          <a:p>
            <a:r>
              <a:rPr lang="en-US" sz="2600" dirty="0"/>
              <a:t>LONG TERM SOLUTION</a:t>
            </a:r>
            <a:br>
              <a:rPr lang="en-US" sz="2600" dirty="0"/>
            </a:br>
            <a:r>
              <a:rPr lang="en-US" sz="2600" dirty="0"/>
              <a:t>HB 5391 </a:t>
            </a:r>
            <a:r>
              <a:rPr lang="en-US" sz="2600" i="1" dirty="0"/>
              <a:t>Government Reporting Enhancement and Transparency Act</a:t>
            </a:r>
          </a:p>
        </p:txBody>
      </p:sp>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5E99FDD-A1CE-F70D-197F-F45FD15F4FBC}"/>
              </a:ext>
            </a:extLst>
          </p:cNvPr>
          <p:cNvSpPr>
            <a:spLocks noGrp="1"/>
          </p:cNvSpPr>
          <p:nvPr>
            <p:ph idx="1"/>
          </p:nvPr>
        </p:nvSpPr>
        <p:spPr>
          <a:xfrm>
            <a:off x="248460" y="2278249"/>
            <a:ext cx="4567428" cy="3883217"/>
          </a:xfrm>
        </p:spPr>
        <p:txBody>
          <a:bodyPr anchor="ctr">
            <a:normAutofit/>
          </a:bodyPr>
          <a:lstStyle/>
          <a:p>
            <a:r>
              <a:rPr kumimoji="0" lang="en-US" sz="2000" i="0" u="none" strike="noStrike" kern="1200" cap="none" spc="0" normalizeH="0" baseline="0" noProof="0" dirty="0">
                <a:ln>
                  <a:noFill/>
                </a:ln>
                <a:effectLst/>
                <a:uLnTx/>
                <a:uFillTx/>
                <a:latin typeface="Aptos Display" panose="02110004020202020204"/>
                <a:ea typeface="+mj-ea"/>
                <a:cs typeface="+mj-cs"/>
              </a:rPr>
              <a:t>Proposed 21</a:t>
            </a:r>
            <a:r>
              <a:rPr kumimoji="0" lang="en-US" sz="2000" i="0" u="none" strike="noStrike" kern="1200" cap="none" spc="0" normalizeH="0" baseline="30000" noProof="0" dirty="0">
                <a:ln>
                  <a:noFill/>
                </a:ln>
                <a:effectLst/>
                <a:uLnTx/>
                <a:uFillTx/>
                <a:latin typeface="Aptos Display" panose="02110004020202020204"/>
                <a:ea typeface="+mj-ea"/>
                <a:cs typeface="+mj-cs"/>
              </a:rPr>
              <a:t>st</a:t>
            </a:r>
            <a:r>
              <a:rPr kumimoji="0" lang="en-US" sz="2000" i="0" u="none" strike="noStrike" kern="1200" cap="none" spc="0" normalizeH="0" baseline="0" noProof="0" dirty="0">
                <a:ln>
                  <a:noFill/>
                </a:ln>
                <a:effectLst/>
                <a:uLnTx/>
                <a:uFillTx/>
                <a:latin typeface="Aptos Display" panose="02110004020202020204"/>
                <a:ea typeface="+mj-ea"/>
                <a:cs typeface="+mj-cs"/>
              </a:rPr>
              <a:t> Century Reporting Framework based on local government accountability focusing on financial and compliance reporting</a:t>
            </a:r>
          </a:p>
          <a:p>
            <a:pPr marL="228600" marR="0" lvl="0" indent="-228600"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effectLst/>
                <a:uLnTx/>
                <a:uFillTx/>
                <a:latin typeface="Aptos Display" panose="02110004020202020204"/>
                <a:ea typeface="+mn-ea"/>
                <a:cs typeface="+mn-cs"/>
              </a:rPr>
              <a:t>One statewide local government audit statute</a:t>
            </a:r>
            <a:endParaRPr lang="en-US" sz="2000" dirty="0">
              <a:latin typeface="Aptos Display" panose="02110004020202020204"/>
            </a:endParaRPr>
          </a:p>
          <a:p>
            <a:pPr marL="228600" marR="0" lvl="0" indent="-228600"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effectLst/>
                <a:uLnTx/>
                <a:uFillTx/>
                <a:latin typeface="Aptos Display" panose="02110004020202020204"/>
                <a:ea typeface="+mn-ea"/>
                <a:cs typeface="+mn-cs"/>
              </a:rPr>
              <a:t>Four categories of units of local government based on annual revenues with risk based escalating reporting requirements </a:t>
            </a:r>
          </a:p>
          <a:p>
            <a:pPr marL="0" indent="0">
              <a:buNone/>
            </a:pPr>
            <a:endParaRPr kumimoji="0" lang="en-US" sz="1700" i="0" u="none" strike="noStrike" kern="1200" cap="none" spc="0" normalizeH="0" baseline="0" noProof="0" dirty="0">
              <a:ln>
                <a:noFill/>
              </a:ln>
              <a:effectLst/>
              <a:uLnTx/>
              <a:uFillTx/>
              <a:latin typeface="Aptos Display" panose="02110004020202020204"/>
              <a:ea typeface="+mj-ea"/>
              <a:cs typeface="+mj-cs"/>
            </a:endParaRPr>
          </a:p>
        </p:txBody>
      </p:sp>
      <p:sp>
        <p:nvSpPr>
          <p:cNvPr id="15" name="Rectangle 14">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4" name="Table 3">
            <a:extLst>
              <a:ext uri="{FF2B5EF4-FFF2-40B4-BE49-F238E27FC236}">
                <a16:creationId xmlns:a16="http://schemas.microsoft.com/office/drawing/2014/main" id="{9917F647-6700-4EF2-A203-8CA0B410B711}"/>
              </a:ext>
            </a:extLst>
          </p:cNvPr>
          <p:cNvGraphicFramePr>
            <a:graphicFrameLocks noGrp="1"/>
          </p:cNvGraphicFramePr>
          <p:nvPr>
            <p:extLst>
              <p:ext uri="{D42A27DB-BD31-4B8C-83A1-F6EECF244321}">
                <p14:modId xmlns:p14="http://schemas.microsoft.com/office/powerpoint/2010/main" val="1709294610"/>
              </p:ext>
            </p:extLst>
          </p:nvPr>
        </p:nvGraphicFramePr>
        <p:xfrm>
          <a:off x="5041772" y="2259802"/>
          <a:ext cx="6098670" cy="4154543"/>
        </p:xfrm>
        <a:graphic>
          <a:graphicData uri="http://schemas.openxmlformats.org/drawingml/2006/table">
            <a:tbl>
              <a:tblPr firstRow="1" firstCol="1" bandRow="1"/>
              <a:tblGrid>
                <a:gridCol w="992996">
                  <a:extLst>
                    <a:ext uri="{9D8B030D-6E8A-4147-A177-3AD203B41FA5}">
                      <a16:colId xmlns:a16="http://schemas.microsoft.com/office/drawing/2014/main" val="3170383312"/>
                    </a:ext>
                  </a:extLst>
                </a:gridCol>
                <a:gridCol w="1129647">
                  <a:extLst>
                    <a:ext uri="{9D8B030D-6E8A-4147-A177-3AD203B41FA5}">
                      <a16:colId xmlns:a16="http://schemas.microsoft.com/office/drawing/2014/main" val="242646308"/>
                    </a:ext>
                  </a:extLst>
                </a:gridCol>
                <a:gridCol w="1116149">
                  <a:extLst>
                    <a:ext uri="{9D8B030D-6E8A-4147-A177-3AD203B41FA5}">
                      <a16:colId xmlns:a16="http://schemas.microsoft.com/office/drawing/2014/main" val="19908169"/>
                    </a:ext>
                  </a:extLst>
                </a:gridCol>
                <a:gridCol w="1133019">
                  <a:extLst>
                    <a:ext uri="{9D8B030D-6E8A-4147-A177-3AD203B41FA5}">
                      <a16:colId xmlns:a16="http://schemas.microsoft.com/office/drawing/2014/main" val="2988643687"/>
                    </a:ext>
                  </a:extLst>
                </a:gridCol>
                <a:gridCol w="1726859">
                  <a:extLst>
                    <a:ext uri="{9D8B030D-6E8A-4147-A177-3AD203B41FA5}">
                      <a16:colId xmlns:a16="http://schemas.microsoft.com/office/drawing/2014/main" val="2625422808"/>
                    </a:ext>
                  </a:extLst>
                </a:gridCol>
              </a:tblGrid>
              <a:tr h="527423">
                <a:tc>
                  <a:txBody>
                    <a:bodyPr/>
                    <a:lstStyle/>
                    <a:p>
                      <a:pPr marL="0" marR="0">
                        <a:buNone/>
                      </a:pPr>
                      <a:r>
                        <a:rPr lang="en-US" sz="1100" b="1" kern="100" dirty="0">
                          <a:solidFill>
                            <a:srgbClr val="000000"/>
                          </a:solidFill>
                          <a:effectLst/>
                          <a:latin typeface="Georgia" panose="02040502050405020303" pitchFamily="18" charset="0"/>
                          <a:ea typeface="Aptos" panose="020B0004020202020204" pitchFamily="34" charset="0"/>
                          <a:cs typeface="Times New Roman" panose="02020603050405020304" pitchFamily="18" charset="0"/>
                        </a:rPr>
                        <a:t>Category</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1547" marR="615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DADAD"/>
                    </a:solidFill>
                  </a:tcPr>
                </a:tc>
                <a:tc>
                  <a:txBody>
                    <a:bodyPr/>
                    <a:lstStyle/>
                    <a:p>
                      <a:pPr marL="0" marR="0">
                        <a:buNone/>
                      </a:pPr>
                      <a:r>
                        <a:rPr lang="en-US" sz="1100" b="1" kern="100" dirty="0">
                          <a:solidFill>
                            <a:srgbClr val="000000"/>
                          </a:solidFill>
                          <a:effectLst/>
                          <a:latin typeface="Georgia" panose="02040502050405020303" pitchFamily="18" charset="0"/>
                          <a:ea typeface="Aptos" panose="020B0004020202020204" pitchFamily="34" charset="0"/>
                          <a:cs typeface="Times New Roman" panose="02020603050405020304" pitchFamily="18" charset="0"/>
                        </a:rPr>
                        <a:t>Report</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1547" marR="615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DADAD"/>
                    </a:solidFill>
                  </a:tcPr>
                </a:tc>
                <a:tc>
                  <a:txBody>
                    <a:bodyPr/>
                    <a:lstStyle/>
                    <a:p>
                      <a:pPr marL="0" marR="0">
                        <a:buNone/>
                      </a:pPr>
                      <a:r>
                        <a:rPr lang="en-US" sz="1100" b="1" kern="100" dirty="0">
                          <a:solidFill>
                            <a:srgbClr val="000000"/>
                          </a:solidFill>
                          <a:effectLst/>
                          <a:latin typeface="Georgia" panose="02040502050405020303" pitchFamily="18" charset="0"/>
                          <a:ea typeface="Aptos" panose="020B0004020202020204" pitchFamily="34" charset="0"/>
                          <a:cs typeface="Times New Roman" panose="02020603050405020304" pitchFamily="18" charset="0"/>
                        </a:rPr>
                        <a:t>Annual Cash Receipts $ Threshold</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1547" marR="615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DADAD"/>
                    </a:solidFill>
                  </a:tcPr>
                </a:tc>
                <a:tc>
                  <a:txBody>
                    <a:bodyPr/>
                    <a:lstStyle/>
                    <a:p>
                      <a:pPr marL="0" marR="0">
                        <a:buNone/>
                      </a:pPr>
                      <a:r>
                        <a:rPr lang="en-US" sz="1100" b="1" kern="100" dirty="0">
                          <a:solidFill>
                            <a:srgbClr val="000000"/>
                          </a:solidFill>
                          <a:effectLst/>
                          <a:latin typeface="Georgia" panose="02040502050405020303" pitchFamily="18" charset="0"/>
                          <a:ea typeface="Aptos" panose="020B0004020202020204" pitchFamily="34" charset="0"/>
                          <a:cs typeface="Times New Roman" panose="02020603050405020304" pitchFamily="18" charset="0"/>
                        </a:rPr>
                        <a:t>Frequency</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1547" marR="615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DADAD"/>
                    </a:solidFill>
                  </a:tcPr>
                </a:tc>
                <a:tc>
                  <a:txBody>
                    <a:bodyPr/>
                    <a:lstStyle/>
                    <a:p>
                      <a:pPr marL="0" marR="0">
                        <a:buNone/>
                      </a:pPr>
                      <a:r>
                        <a:rPr lang="en-US" sz="1100" b="1" kern="100" dirty="0">
                          <a:solidFill>
                            <a:srgbClr val="000000"/>
                          </a:solidFill>
                          <a:effectLst/>
                          <a:latin typeface="Georgia" panose="02040502050405020303" pitchFamily="18" charset="0"/>
                          <a:ea typeface="Aptos" panose="020B0004020202020204" pitchFamily="34" charset="0"/>
                          <a:cs typeface="Times New Roman" panose="02020603050405020304" pitchFamily="18" charset="0"/>
                        </a:rPr>
                        <a:t>Scope</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1547" marR="615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DADAD"/>
                    </a:solidFill>
                  </a:tcPr>
                </a:tc>
                <a:extLst>
                  <a:ext uri="{0D108BD9-81ED-4DB2-BD59-A6C34878D82A}">
                    <a16:rowId xmlns:a16="http://schemas.microsoft.com/office/drawing/2014/main" val="3100843490"/>
                  </a:ext>
                </a:extLst>
              </a:tr>
              <a:tr h="945104">
                <a:tc>
                  <a:txBody>
                    <a:bodyPr/>
                    <a:lstStyle/>
                    <a:p>
                      <a:pPr marL="0" marR="0">
                        <a:buNone/>
                      </a:pPr>
                      <a:r>
                        <a:rPr lang="en-US" sz="1400" kern="100" dirty="0">
                          <a:effectLst/>
                          <a:latin typeface="Georgia" panose="02040502050405020303" pitchFamily="18" charset="0"/>
                          <a:ea typeface="Aptos" panose="020B0004020202020204" pitchFamily="34" charset="0"/>
                          <a:cs typeface="Times New Roman" panose="02020603050405020304" pitchFamily="18" charset="0"/>
                        </a:rPr>
                        <a:t>4</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1547" marR="615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400" kern="100" dirty="0">
                          <a:effectLst/>
                          <a:latin typeface="Georgia" panose="02040502050405020303" pitchFamily="18" charset="0"/>
                          <a:ea typeface="Aptos" panose="020B0004020202020204" pitchFamily="34" charset="0"/>
                          <a:cs typeface="Times New Roman" panose="02020603050405020304" pitchFamily="18" charset="0"/>
                        </a:rPr>
                        <a:t>Two signed electronic reports</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1547" marR="615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400" kern="100" dirty="0">
                          <a:effectLst/>
                          <a:latin typeface="Georgia" panose="02040502050405020303" pitchFamily="18" charset="0"/>
                          <a:ea typeface="Aptos" panose="020B0004020202020204" pitchFamily="34" charset="0"/>
                          <a:cs typeface="Times New Roman" panose="02020603050405020304" pitchFamily="18" charset="0"/>
                        </a:rPr>
                        <a:t>&gt;$35M</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1547" marR="615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400" kern="100" dirty="0">
                          <a:effectLst/>
                          <a:latin typeface="Georgia" panose="02040502050405020303" pitchFamily="18" charset="0"/>
                          <a:ea typeface="Aptos" panose="020B0004020202020204" pitchFamily="34" charset="0"/>
                          <a:cs typeface="Times New Roman" panose="02020603050405020304" pitchFamily="18" charset="0"/>
                        </a:rPr>
                        <a:t>Annual</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1547" marR="615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marR="0" lvl="0" indent="-342900">
                        <a:buFont typeface="+mj-lt"/>
                        <a:buAutoNum type="arabicParenR"/>
                      </a:pPr>
                      <a:r>
                        <a:rPr lang="en-US" sz="1400" kern="100" dirty="0">
                          <a:effectLst/>
                          <a:latin typeface="Georgia" panose="02040502050405020303" pitchFamily="18" charset="0"/>
                          <a:ea typeface="Aptos" panose="020B0004020202020204" pitchFamily="34" charset="0"/>
                          <a:cs typeface="Times New Roman" panose="02020603050405020304" pitchFamily="18" charset="0"/>
                        </a:rPr>
                        <a:t>GAAP</a:t>
                      </a:r>
                      <a:r>
                        <a:rPr lang="en-US" sz="1400" kern="100" baseline="30000" dirty="0">
                          <a:effectLst/>
                          <a:latin typeface="Georgia" panose="02040502050405020303" pitchFamily="18" charset="0"/>
                          <a:ea typeface="Aptos" panose="020B0004020202020204" pitchFamily="34" charset="0"/>
                          <a:cs typeface="Times New Roman" panose="02020603050405020304" pitchFamily="18" charset="0"/>
                        </a:rPr>
                        <a:t>1</a:t>
                      </a:r>
                      <a:r>
                        <a:rPr lang="en-US" sz="1400" kern="100" dirty="0">
                          <a:effectLst/>
                          <a:latin typeface="Georgia" panose="02040502050405020303" pitchFamily="18" charset="0"/>
                          <a:ea typeface="Aptos" panose="020B0004020202020204" pitchFamily="34" charset="0"/>
                          <a:cs typeface="Times New Roman" panose="02020603050405020304" pitchFamily="18" charset="0"/>
                        </a:rPr>
                        <a:t> - GAAS/GAGAS</a:t>
                      </a:r>
                      <a:r>
                        <a:rPr lang="en-US" sz="1400" kern="100" baseline="30000" dirty="0">
                          <a:effectLst/>
                          <a:latin typeface="Georgia" panose="02040502050405020303" pitchFamily="18" charset="0"/>
                          <a:ea typeface="Aptos" panose="020B0004020202020204" pitchFamily="34" charset="0"/>
                          <a:cs typeface="Times New Roman" panose="02020603050405020304" pitchFamily="18" charset="0"/>
                        </a:rPr>
                        <a:t>5</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buFont typeface="+mj-lt"/>
                        <a:buAutoNum type="arabicParenR"/>
                      </a:pPr>
                      <a:r>
                        <a:rPr lang="en-US" sz="1400" kern="100" dirty="0">
                          <a:effectLst/>
                          <a:latin typeface="Georgia" panose="02040502050405020303" pitchFamily="18" charset="0"/>
                          <a:ea typeface="Aptos" panose="020B0004020202020204" pitchFamily="34" charset="0"/>
                          <a:cs typeface="Times New Roman" panose="02020603050405020304" pitchFamily="18" charset="0"/>
                        </a:rPr>
                        <a:t>AUPs</a:t>
                      </a:r>
                      <a:r>
                        <a:rPr lang="en-US" sz="1400" kern="100" baseline="30000" dirty="0">
                          <a:effectLst/>
                          <a:latin typeface="Georgia" panose="02040502050405020303" pitchFamily="18" charset="0"/>
                          <a:ea typeface="Aptos" panose="020B0004020202020204" pitchFamily="34" charset="0"/>
                          <a:cs typeface="Times New Roman" panose="02020603050405020304" pitchFamily="18" charset="0"/>
                        </a:rPr>
                        <a:t>3</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buFont typeface="+mj-lt"/>
                        <a:buAutoNum type="arabicParenR"/>
                      </a:pPr>
                      <a:r>
                        <a:rPr lang="en-US" sz="1400" kern="100" dirty="0">
                          <a:effectLst/>
                          <a:latin typeface="Georgia" panose="02040502050405020303" pitchFamily="18" charset="0"/>
                          <a:ea typeface="Aptos" panose="020B0004020202020204" pitchFamily="34" charset="0"/>
                          <a:cs typeface="Times New Roman" panose="02020603050405020304" pitchFamily="18" charset="0"/>
                        </a:rPr>
                        <a:t>Other Contractual</a:t>
                      </a:r>
                      <a:r>
                        <a:rPr lang="en-US" sz="1400" kern="100" baseline="30000" dirty="0">
                          <a:effectLst/>
                          <a:latin typeface="Georgia" panose="02040502050405020303" pitchFamily="18" charset="0"/>
                          <a:ea typeface="Aptos" panose="020B0004020202020204" pitchFamily="34" charset="0"/>
                          <a:cs typeface="Times New Roman" panose="02020603050405020304" pitchFamily="18" charset="0"/>
                        </a:rPr>
                        <a:t>4</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1547" marR="615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12733607"/>
                  </a:ext>
                </a:extLst>
              </a:tr>
              <a:tr h="945104">
                <a:tc>
                  <a:txBody>
                    <a:bodyPr/>
                    <a:lstStyle/>
                    <a:p>
                      <a:pPr marL="0" marR="0">
                        <a:buNone/>
                      </a:pPr>
                      <a:r>
                        <a:rPr lang="en-US" sz="1400" kern="100" dirty="0">
                          <a:effectLst/>
                          <a:latin typeface="Georgia" panose="02040502050405020303" pitchFamily="18" charset="0"/>
                          <a:ea typeface="Aptos" panose="020B0004020202020204" pitchFamily="34" charset="0"/>
                          <a:cs typeface="Times New Roman" panose="02020603050405020304" pitchFamily="18" charset="0"/>
                        </a:rPr>
                        <a:t>3</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1547" marR="615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400" kern="100" dirty="0">
                          <a:effectLst/>
                          <a:latin typeface="Georgia" panose="02040502050405020303" pitchFamily="18" charset="0"/>
                          <a:ea typeface="Aptos" panose="020B0004020202020204" pitchFamily="34" charset="0"/>
                          <a:cs typeface="Times New Roman" panose="02020603050405020304" pitchFamily="18" charset="0"/>
                        </a:rPr>
                        <a:t>Two signed electronic reports</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1547" marR="615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400" kern="100" dirty="0">
                          <a:effectLst/>
                          <a:latin typeface="Georgia" panose="02040502050405020303" pitchFamily="18" charset="0"/>
                          <a:ea typeface="Aptos" panose="020B0004020202020204" pitchFamily="34" charset="0"/>
                          <a:cs typeface="Times New Roman" panose="02020603050405020304" pitchFamily="18" charset="0"/>
                        </a:rPr>
                        <a:t>$3.5M - &lt;$35M</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1547" marR="615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400" kern="100" dirty="0">
                          <a:effectLst/>
                          <a:latin typeface="Georgia" panose="02040502050405020303" pitchFamily="18" charset="0"/>
                          <a:ea typeface="Aptos" panose="020B0004020202020204" pitchFamily="34" charset="0"/>
                          <a:cs typeface="Times New Roman" panose="02020603050405020304" pitchFamily="18" charset="0"/>
                        </a:rPr>
                        <a:t>Annual</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1547" marR="615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marR="0" lvl="0" indent="-342900">
                        <a:buFont typeface="+mj-lt"/>
                        <a:buAutoNum type="arabicParenR"/>
                      </a:pPr>
                      <a:r>
                        <a:rPr lang="en-US" sz="1400" kern="100" dirty="0">
                          <a:effectLst/>
                          <a:latin typeface="Georgia" panose="02040502050405020303" pitchFamily="18" charset="0"/>
                          <a:ea typeface="Aptos" panose="020B0004020202020204" pitchFamily="34" charset="0"/>
                          <a:cs typeface="Times New Roman" panose="02020603050405020304" pitchFamily="18" charset="0"/>
                        </a:rPr>
                        <a:t>Cash</a:t>
                      </a:r>
                      <a:r>
                        <a:rPr lang="en-US" sz="1400" kern="100" baseline="30000" dirty="0">
                          <a:effectLst/>
                          <a:latin typeface="Georgia" panose="02040502050405020303" pitchFamily="18" charset="0"/>
                          <a:ea typeface="Aptos" panose="020B0004020202020204" pitchFamily="34" charset="0"/>
                          <a:cs typeface="Times New Roman" panose="02020603050405020304" pitchFamily="18" charset="0"/>
                        </a:rPr>
                        <a:t>2</a:t>
                      </a:r>
                      <a:r>
                        <a:rPr lang="en-US" sz="1400" kern="100" dirty="0">
                          <a:effectLst/>
                          <a:latin typeface="Georgia" panose="02040502050405020303" pitchFamily="18" charset="0"/>
                          <a:ea typeface="Aptos" panose="020B0004020202020204" pitchFamily="34" charset="0"/>
                          <a:cs typeface="Times New Roman" panose="02020603050405020304" pitchFamily="18" charset="0"/>
                        </a:rPr>
                        <a:t> - GAAS/GAGAS</a:t>
                      </a:r>
                      <a:r>
                        <a:rPr lang="en-US" sz="1400" kern="100" baseline="30000" dirty="0">
                          <a:effectLst/>
                          <a:latin typeface="Georgia" panose="02040502050405020303" pitchFamily="18" charset="0"/>
                          <a:ea typeface="Aptos" panose="020B0004020202020204" pitchFamily="34" charset="0"/>
                          <a:cs typeface="Times New Roman" panose="02020603050405020304" pitchFamily="18" charset="0"/>
                        </a:rPr>
                        <a:t>5</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buFont typeface="+mj-lt"/>
                        <a:buAutoNum type="arabicParenR"/>
                      </a:pPr>
                      <a:r>
                        <a:rPr lang="en-US" sz="1400" kern="100" dirty="0">
                          <a:effectLst/>
                          <a:latin typeface="Georgia" panose="02040502050405020303" pitchFamily="18" charset="0"/>
                          <a:ea typeface="Aptos" panose="020B0004020202020204" pitchFamily="34" charset="0"/>
                          <a:cs typeface="Times New Roman" panose="02020603050405020304" pitchFamily="18" charset="0"/>
                        </a:rPr>
                        <a:t>AUPs</a:t>
                      </a:r>
                      <a:r>
                        <a:rPr lang="en-US" sz="1400" kern="100" baseline="30000" dirty="0">
                          <a:effectLst/>
                          <a:latin typeface="Georgia" panose="02040502050405020303" pitchFamily="18" charset="0"/>
                          <a:ea typeface="Aptos" panose="020B0004020202020204" pitchFamily="34" charset="0"/>
                          <a:cs typeface="Times New Roman" panose="02020603050405020304" pitchFamily="18" charset="0"/>
                        </a:rPr>
                        <a:t>3</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buFont typeface="+mj-lt"/>
                        <a:buAutoNum type="arabicParenR"/>
                      </a:pPr>
                      <a:r>
                        <a:rPr lang="en-US" sz="1400" kern="100" dirty="0">
                          <a:effectLst/>
                          <a:latin typeface="Georgia" panose="02040502050405020303" pitchFamily="18" charset="0"/>
                          <a:ea typeface="Aptos" panose="020B0004020202020204" pitchFamily="34" charset="0"/>
                          <a:cs typeface="Times New Roman" panose="02020603050405020304" pitchFamily="18" charset="0"/>
                        </a:rPr>
                        <a:t>Other Contractual</a:t>
                      </a:r>
                      <a:r>
                        <a:rPr lang="en-US" sz="1400" kern="100" baseline="30000" dirty="0">
                          <a:effectLst/>
                          <a:latin typeface="Georgia" panose="02040502050405020303" pitchFamily="18" charset="0"/>
                          <a:ea typeface="Aptos" panose="020B0004020202020204" pitchFamily="34" charset="0"/>
                          <a:cs typeface="Times New Roman" panose="02020603050405020304" pitchFamily="18" charset="0"/>
                        </a:rPr>
                        <a:t>4</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1547" marR="615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06948957"/>
                  </a:ext>
                </a:extLst>
              </a:tr>
              <a:tr h="581603">
                <a:tc>
                  <a:txBody>
                    <a:bodyPr/>
                    <a:lstStyle/>
                    <a:p>
                      <a:pPr marL="0" marR="0">
                        <a:buNone/>
                      </a:pPr>
                      <a:r>
                        <a:rPr lang="en-US" sz="1400" kern="100" dirty="0">
                          <a:effectLst/>
                          <a:latin typeface="Georgia" panose="02040502050405020303" pitchFamily="18" charset="0"/>
                          <a:ea typeface="Aptos" panose="020B0004020202020204" pitchFamily="34" charset="0"/>
                          <a:cs typeface="Times New Roman" panose="02020603050405020304" pitchFamily="18" charset="0"/>
                        </a:rPr>
                        <a:t>2   </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1547" marR="615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400" kern="100" dirty="0">
                          <a:effectLst/>
                          <a:latin typeface="Georgia" panose="02040502050405020303" pitchFamily="18" charset="0"/>
                          <a:ea typeface="Aptos" panose="020B0004020202020204" pitchFamily="34" charset="0"/>
                          <a:cs typeface="Times New Roman" panose="02020603050405020304" pitchFamily="18" charset="0"/>
                        </a:rPr>
                        <a:t>One signed electronic report</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1547" marR="615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400" kern="100" dirty="0">
                          <a:effectLst/>
                          <a:latin typeface="Georgia" panose="02040502050405020303" pitchFamily="18" charset="0"/>
                          <a:ea typeface="Aptos" panose="020B0004020202020204" pitchFamily="34" charset="0"/>
                          <a:cs typeface="Times New Roman" panose="02020603050405020304" pitchFamily="18" charset="0"/>
                        </a:rPr>
                        <a:t>$315K-&lt;$3.5M</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1547" marR="615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400" kern="100" dirty="0">
                          <a:effectLst/>
                          <a:latin typeface="Georgia" panose="02040502050405020303" pitchFamily="18" charset="0"/>
                          <a:ea typeface="Aptos" panose="020B0004020202020204" pitchFamily="34" charset="0"/>
                          <a:cs typeface="Times New Roman" panose="02020603050405020304" pitchFamily="18" charset="0"/>
                        </a:rPr>
                        <a:t>Annual</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1547" marR="615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400" kern="100" dirty="0">
                          <a:effectLst/>
                          <a:latin typeface="Georgia" panose="02040502050405020303" pitchFamily="18" charset="0"/>
                          <a:ea typeface="Aptos" panose="020B0004020202020204" pitchFamily="34" charset="0"/>
                          <a:cs typeface="Times New Roman" panose="02020603050405020304" pitchFamily="18" charset="0"/>
                        </a:rPr>
                        <a:t>AUPs</a:t>
                      </a:r>
                      <a:r>
                        <a:rPr lang="en-US" sz="1400" kern="100" baseline="30000" dirty="0">
                          <a:effectLst/>
                          <a:latin typeface="Georgia" panose="02040502050405020303" pitchFamily="18" charset="0"/>
                          <a:ea typeface="Aptos" panose="020B0004020202020204" pitchFamily="34" charset="0"/>
                          <a:cs typeface="Times New Roman" panose="02020603050405020304" pitchFamily="18" charset="0"/>
                        </a:rPr>
                        <a:t>3</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1547" marR="615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27970430"/>
                  </a:ext>
                </a:extLst>
              </a:tr>
              <a:tr h="581603">
                <a:tc>
                  <a:txBody>
                    <a:bodyPr/>
                    <a:lstStyle/>
                    <a:p>
                      <a:pPr marL="0" marR="0">
                        <a:buNone/>
                      </a:pPr>
                      <a:r>
                        <a:rPr lang="en-US" sz="1400" kern="100">
                          <a:effectLst/>
                          <a:latin typeface="Georgia" panose="02040502050405020303" pitchFamily="18" charset="0"/>
                          <a:ea typeface="Aptos" panose="020B0004020202020204" pitchFamily="34" charset="0"/>
                          <a:cs typeface="Times New Roman" panose="02020603050405020304" pitchFamily="18" charset="0"/>
                        </a:rPr>
                        <a:t>1   </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1547" marR="615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400" kern="100" dirty="0">
                          <a:effectLst/>
                          <a:latin typeface="Georgia" panose="02040502050405020303" pitchFamily="18" charset="0"/>
                          <a:ea typeface="Aptos" panose="020B0004020202020204" pitchFamily="34" charset="0"/>
                          <a:cs typeface="Times New Roman" panose="02020603050405020304" pitchFamily="18" charset="0"/>
                        </a:rPr>
                        <a:t>Comptroller Template</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1547" marR="615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400" kern="100" dirty="0">
                          <a:effectLst/>
                          <a:latin typeface="Georgia" panose="02040502050405020303" pitchFamily="18" charset="0"/>
                          <a:ea typeface="Aptos" panose="020B0004020202020204" pitchFamily="34" charset="0"/>
                          <a:cs typeface="Times New Roman" panose="02020603050405020304" pitchFamily="18" charset="0"/>
                        </a:rPr>
                        <a:t>&gt;$315,000</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1547" marR="615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400" kern="100" dirty="0">
                          <a:effectLst/>
                          <a:latin typeface="Georgia" panose="02040502050405020303" pitchFamily="18" charset="0"/>
                          <a:ea typeface="Aptos" panose="020B0004020202020204" pitchFamily="34" charset="0"/>
                          <a:cs typeface="Times New Roman" panose="02020603050405020304" pitchFamily="18" charset="0"/>
                        </a:rPr>
                        <a:t>Annual</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1547" marR="615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buNone/>
                      </a:pPr>
                      <a:r>
                        <a:rPr lang="en-US" sz="1400" kern="100" dirty="0">
                          <a:effectLst/>
                          <a:latin typeface="Georgia" panose="02040502050405020303" pitchFamily="18" charset="0"/>
                          <a:ea typeface="Aptos" panose="020B0004020202020204" pitchFamily="34" charset="0"/>
                          <a:cs typeface="Times New Roman" panose="02020603050405020304" pitchFamily="18" charset="0"/>
                        </a:rPr>
                        <a:t>Independent Elector Review Committee Inspection</a:t>
                      </a: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1547" marR="615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74993822"/>
                  </a:ext>
                </a:extLst>
              </a:tr>
            </a:tbl>
          </a:graphicData>
        </a:graphic>
      </p:graphicFrame>
      <p:sp>
        <p:nvSpPr>
          <p:cNvPr id="5" name="Slide Number Placeholder 4">
            <a:extLst>
              <a:ext uri="{FF2B5EF4-FFF2-40B4-BE49-F238E27FC236}">
                <a16:creationId xmlns:a16="http://schemas.microsoft.com/office/drawing/2014/main" id="{BBF4BD71-FCC9-4214-921D-636A0F0EBB1C}"/>
              </a:ext>
            </a:extLst>
          </p:cNvPr>
          <p:cNvSpPr>
            <a:spLocks noGrp="1"/>
          </p:cNvSpPr>
          <p:nvPr>
            <p:ph type="sldNum" sz="quarter" idx="12"/>
          </p:nvPr>
        </p:nvSpPr>
        <p:spPr/>
        <p:txBody>
          <a:bodyPr/>
          <a:lstStyle/>
          <a:p>
            <a:fld id="{7C510EF6-A000-4896-B49D-8CC8284E9B72}" type="slidenum">
              <a:rPr lang="en-US" smtClean="0"/>
              <a:t>10</a:t>
            </a:fld>
            <a:endParaRPr lang="en-US" dirty="0"/>
          </a:p>
        </p:txBody>
      </p:sp>
    </p:spTree>
    <p:extLst>
      <p:ext uri="{BB962C8B-B14F-4D97-AF65-F5344CB8AC3E}">
        <p14:creationId xmlns:p14="http://schemas.microsoft.com/office/powerpoint/2010/main" val="40600400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830F1-2FBC-5F3E-2DB7-3844E26DF7A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CF77A51-13C0-C85D-CFFD-0E3DEE7A15E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510EF6-A000-4896-B49D-8CC8284E9B72}"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7" name="Title 1">
            <a:extLst>
              <a:ext uri="{FF2B5EF4-FFF2-40B4-BE49-F238E27FC236}">
                <a16:creationId xmlns:a16="http://schemas.microsoft.com/office/drawing/2014/main" id="{7B6F678C-C042-0B19-7096-D9DD2CD7F4B3}"/>
              </a:ext>
            </a:extLst>
          </p:cNvPr>
          <p:cNvSpPr txBox="1">
            <a:spLocks/>
          </p:cNvSpPr>
          <p:nvPr/>
        </p:nvSpPr>
        <p:spPr>
          <a:xfrm>
            <a:off x="375622" y="515382"/>
            <a:ext cx="2987935" cy="3647409"/>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1500"/>
              </a:spcBef>
              <a:spcAft>
                <a:spcPts val="0"/>
              </a:spcAft>
              <a:buClrTx/>
              <a:buSzTx/>
              <a:buFontTx/>
              <a:buNone/>
              <a:tabLst/>
              <a:defRPr/>
            </a:pPr>
            <a:r>
              <a:rPr kumimoji="0" lang="en-US" sz="3600" b="1" i="0" u="none" strike="noStrike" kern="1200" cap="none" spc="0" normalizeH="0" baseline="0" noProof="0" dirty="0">
                <a:ln>
                  <a:noFill/>
                </a:ln>
                <a:solidFill>
                  <a:srgbClr val="0E2841">
                    <a:lumMod val="90000"/>
                    <a:lumOff val="10000"/>
                  </a:srgbClr>
                </a:solidFill>
                <a:effectLst/>
                <a:uLnTx/>
                <a:uFillTx/>
                <a:latin typeface="Aptos Display" panose="02110004020202020204"/>
                <a:ea typeface="+mj-ea"/>
                <a:cs typeface="+mj-cs"/>
              </a:rPr>
              <a:t>Category 2</a:t>
            </a:r>
          </a:p>
          <a:p>
            <a:pPr marL="0" marR="0" lvl="0" indent="0" algn="l" defTabSz="914400" rtl="0" eaLnBrk="1" fontAlgn="auto" latinLnBrk="0" hangingPunct="1">
              <a:lnSpc>
                <a:spcPct val="90000"/>
              </a:lnSpc>
              <a:spcBef>
                <a:spcPts val="150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Display" panose="02110004020202020204"/>
                <a:ea typeface="+mj-ea"/>
                <a:cs typeface="+mj-cs"/>
              </a:rPr>
              <a:t>HB 5391</a:t>
            </a:r>
            <a:br>
              <a:rPr kumimoji="0" lang="en-US" sz="1400" b="0" i="0" u="none" strike="noStrike" kern="1200" cap="none" spc="0" normalizeH="0" baseline="0" noProof="0" dirty="0">
                <a:ln>
                  <a:noFill/>
                </a:ln>
                <a:solidFill>
                  <a:prstClr val="black"/>
                </a:solidFill>
                <a:effectLst/>
                <a:uLnTx/>
                <a:uFillTx/>
                <a:latin typeface="Aptos Display" panose="02110004020202020204"/>
                <a:ea typeface="+mj-ea"/>
                <a:cs typeface="+mj-cs"/>
              </a:rPr>
            </a:br>
            <a:r>
              <a:rPr kumimoji="0" lang="en-US" sz="1400" b="0" i="1" u="none" strike="noStrike" kern="1200" cap="none" spc="0" normalizeH="0" baseline="0" noProof="0" dirty="0">
                <a:ln>
                  <a:noFill/>
                </a:ln>
                <a:solidFill>
                  <a:srgbClr val="0E2841">
                    <a:lumMod val="90000"/>
                    <a:lumOff val="10000"/>
                  </a:srgbClr>
                </a:solidFill>
                <a:effectLst/>
                <a:uLnTx/>
                <a:uFillTx/>
                <a:latin typeface="Aptos Display" panose="02110004020202020204"/>
                <a:ea typeface="+mj-ea"/>
                <a:cs typeface="+mj-cs"/>
              </a:rPr>
              <a:t>Government Reporting Enhancement and Transparency Act Categories of Local Governments &amp; Reporting Standards</a:t>
            </a:r>
            <a:endParaRPr kumimoji="0" lang="en-US" sz="1400" b="1" i="0" u="none" strike="noStrike" kern="1200" cap="none" spc="0" normalizeH="0" baseline="0" noProof="0" dirty="0">
              <a:ln>
                <a:noFill/>
              </a:ln>
              <a:solidFill>
                <a:srgbClr val="0E2841">
                  <a:lumMod val="90000"/>
                  <a:lumOff val="10000"/>
                </a:srgbClr>
              </a:solidFill>
              <a:effectLst/>
              <a:uLnTx/>
              <a:uFillTx/>
              <a:latin typeface="Aptos Display" panose="02110004020202020204"/>
              <a:ea typeface="+mj-ea"/>
              <a:cs typeface="+mj-cs"/>
            </a:endParaRPr>
          </a:p>
        </p:txBody>
      </p:sp>
      <p:graphicFrame>
        <p:nvGraphicFramePr>
          <p:cNvPr id="11" name="Table 10">
            <a:extLst>
              <a:ext uri="{FF2B5EF4-FFF2-40B4-BE49-F238E27FC236}">
                <a16:creationId xmlns:a16="http://schemas.microsoft.com/office/drawing/2014/main" id="{3E560691-2AA8-31F1-BCE3-F8442A29515D}"/>
              </a:ext>
            </a:extLst>
          </p:cNvPr>
          <p:cNvGraphicFramePr>
            <a:graphicFrameLocks noGrp="1"/>
          </p:cNvGraphicFramePr>
          <p:nvPr>
            <p:extLst>
              <p:ext uri="{D42A27DB-BD31-4B8C-83A1-F6EECF244321}">
                <p14:modId xmlns:p14="http://schemas.microsoft.com/office/powerpoint/2010/main" val="2796954359"/>
              </p:ext>
            </p:extLst>
          </p:nvPr>
        </p:nvGraphicFramePr>
        <p:xfrm>
          <a:off x="3363557" y="515382"/>
          <a:ext cx="8330005" cy="3896747"/>
        </p:xfrm>
        <a:graphic>
          <a:graphicData uri="http://schemas.openxmlformats.org/drawingml/2006/table">
            <a:tbl>
              <a:tblPr firstRow="1" bandRow="1">
                <a:tableStyleId>{C4B1156A-380E-4F78-BDF5-A606A8083BF9}</a:tableStyleId>
              </a:tblPr>
              <a:tblGrid>
                <a:gridCol w="2181922">
                  <a:extLst>
                    <a:ext uri="{9D8B030D-6E8A-4147-A177-3AD203B41FA5}">
                      <a16:colId xmlns:a16="http://schemas.microsoft.com/office/drawing/2014/main" val="3787588152"/>
                    </a:ext>
                  </a:extLst>
                </a:gridCol>
                <a:gridCol w="6148083">
                  <a:extLst>
                    <a:ext uri="{9D8B030D-6E8A-4147-A177-3AD203B41FA5}">
                      <a16:colId xmlns:a16="http://schemas.microsoft.com/office/drawing/2014/main" val="139706483"/>
                    </a:ext>
                  </a:extLst>
                </a:gridCol>
              </a:tblGrid>
              <a:tr h="182147">
                <a:tc>
                  <a:txBody>
                    <a:bodyPr/>
                    <a:lstStyle/>
                    <a:p>
                      <a:r>
                        <a:rPr lang="en-US" dirty="0"/>
                        <a:t>Report</a:t>
                      </a:r>
                    </a:p>
                  </a:txBody>
                  <a:tcPr/>
                </a:tc>
                <a:tc>
                  <a:txBody>
                    <a:bodyPr/>
                    <a:lstStyle/>
                    <a:p>
                      <a:r>
                        <a:rPr lang="en-US" sz="1800" b="0" kern="1200" dirty="0">
                          <a:solidFill>
                            <a:schemeClr val="dk1"/>
                          </a:solidFill>
                          <a:effectLst/>
                          <a:latin typeface="+mn-lt"/>
                          <a:ea typeface="+mn-ea"/>
                          <a:cs typeface="+mn-cs"/>
                        </a:rPr>
                        <a:t>One signed electronic report</a:t>
                      </a:r>
                      <a:r>
                        <a:rPr lang="en-US" b="0" dirty="0">
                          <a:effectLst/>
                        </a:rPr>
                        <a:t> </a:t>
                      </a:r>
                      <a:endParaRPr lang="en-US" b="0" dirty="0"/>
                    </a:p>
                  </a:txBody>
                  <a:tcPr/>
                </a:tc>
                <a:extLst>
                  <a:ext uri="{0D108BD9-81ED-4DB2-BD59-A6C34878D82A}">
                    <a16:rowId xmlns:a16="http://schemas.microsoft.com/office/drawing/2014/main" val="2546224009"/>
                  </a:ext>
                </a:extLst>
              </a:tr>
              <a:tr h="538867">
                <a:tc>
                  <a:txBody>
                    <a:bodyPr/>
                    <a:lstStyle/>
                    <a:p>
                      <a:r>
                        <a:rPr lang="en-US" sz="1400" b="1" kern="1200" dirty="0">
                          <a:solidFill>
                            <a:schemeClr val="dk1"/>
                          </a:solidFill>
                          <a:effectLst/>
                          <a:latin typeface="+mn-lt"/>
                          <a:ea typeface="+mn-ea"/>
                          <a:cs typeface="+mn-cs"/>
                        </a:rPr>
                        <a:t>Annual Cash </a:t>
                      </a:r>
                      <a:br>
                        <a:rPr lang="en-US" sz="1400" b="1" kern="1200" dirty="0">
                          <a:solidFill>
                            <a:schemeClr val="dk1"/>
                          </a:solidFill>
                          <a:effectLst/>
                          <a:latin typeface="+mn-lt"/>
                          <a:ea typeface="+mn-ea"/>
                          <a:cs typeface="+mn-cs"/>
                        </a:rPr>
                      </a:br>
                      <a:r>
                        <a:rPr lang="en-US" sz="1400" b="1" kern="1200" dirty="0">
                          <a:solidFill>
                            <a:schemeClr val="dk1"/>
                          </a:solidFill>
                          <a:effectLst/>
                          <a:latin typeface="+mn-lt"/>
                          <a:ea typeface="+mn-ea"/>
                          <a:cs typeface="+mn-cs"/>
                        </a:rPr>
                        <a:t>Receipts $ Threshold</a:t>
                      </a:r>
                      <a:r>
                        <a:rPr lang="en-US" sz="1400" dirty="0">
                          <a:effectLst/>
                        </a:rPr>
                        <a:t> </a:t>
                      </a:r>
                      <a:endParaRPr lang="en-US" sz="1400" dirty="0"/>
                    </a:p>
                  </a:txBody>
                  <a:tcPr/>
                </a:tc>
                <a:tc>
                  <a:txBody>
                    <a:bodyPr/>
                    <a:lstStyle/>
                    <a:p>
                      <a:r>
                        <a:rPr lang="en-US" sz="1800" kern="1200" dirty="0">
                          <a:solidFill>
                            <a:schemeClr val="dk1"/>
                          </a:solidFill>
                          <a:effectLst/>
                          <a:latin typeface="+mn-lt"/>
                          <a:ea typeface="+mn-ea"/>
                          <a:cs typeface="+mn-cs"/>
                        </a:rPr>
                        <a:t>$315K&lt;$3.5M</a:t>
                      </a:r>
                      <a:r>
                        <a:rPr lang="en-US" dirty="0">
                          <a:effectLst/>
                        </a:rPr>
                        <a:t> </a:t>
                      </a:r>
                      <a:endParaRPr lang="en-US" dirty="0"/>
                    </a:p>
                  </a:txBody>
                  <a:tcPr anchor="ctr"/>
                </a:tc>
                <a:extLst>
                  <a:ext uri="{0D108BD9-81ED-4DB2-BD59-A6C34878D82A}">
                    <a16:rowId xmlns:a16="http://schemas.microsoft.com/office/drawing/2014/main" val="2223918667"/>
                  </a:ext>
                </a:extLst>
              </a:tr>
              <a:tr h="280684">
                <a:tc>
                  <a:txBody>
                    <a:bodyPr/>
                    <a:lstStyle/>
                    <a:p>
                      <a:r>
                        <a:rPr lang="en-US" sz="1800" b="1" kern="1200" dirty="0">
                          <a:solidFill>
                            <a:schemeClr val="dk1"/>
                          </a:solidFill>
                          <a:effectLst/>
                          <a:latin typeface="+mn-lt"/>
                          <a:ea typeface="+mn-ea"/>
                          <a:cs typeface="+mn-cs"/>
                        </a:rPr>
                        <a:t>Frequency</a:t>
                      </a:r>
                      <a:r>
                        <a:rPr lang="en-US" dirty="0">
                          <a:effectLst/>
                        </a:rPr>
                        <a:t> </a:t>
                      </a:r>
                      <a:endParaRPr lang="en-US" dirty="0"/>
                    </a:p>
                  </a:txBody>
                  <a:tcPr/>
                </a:tc>
                <a:tc>
                  <a:txBody>
                    <a:bodyPr/>
                    <a:lstStyle/>
                    <a:p>
                      <a:r>
                        <a:rPr lang="en-US" sz="1800" kern="1200" dirty="0">
                          <a:solidFill>
                            <a:schemeClr val="dk1"/>
                          </a:solidFill>
                          <a:effectLst/>
                          <a:latin typeface="+mn-lt"/>
                          <a:ea typeface="+mn-ea"/>
                          <a:cs typeface="+mn-cs"/>
                        </a:rPr>
                        <a:t>Annual</a:t>
                      </a:r>
                      <a:r>
                        <a:rPr lang="en-US" dirty="0">
                          <a:effectLst/>
                        </a:rPr>
                        <a:t> </a:t>
                      </a:r>
                      <a:endParaRPr lang="en-US" dirty="0"/>
                    </a:p>
                  </a:txBody>
                  <a:tcPr/>
                </a:tc>
                <a:extLst>
                  <a:ext uri="{0D108BD9-81ED-4DB2-BD59-A6C34878D82A}">
                    <a16:rowId xmlns:a16="http://schemas.microsoft.com/office/drawing/2014/main" val="1088464492"/>
                  </a:ext>
                </a:extLst>
              </a:tr>
              <a:tr h="2377022">
                <a:tc>
                  <a:txBody>
                    <a:bodyPr/>
                    <a:lstStyle/>
                    <a:p>
                      <a:r>
                        <a:rPr lang="en-US" sz="1800" b="1" kern="1200" dirty="0">
                          <a:solidFill>
                            <a:schemeClr val="dk1"/>
                          </a:solidFill>
                          <a:effectLst/>
                          <a:latin typeface="+mn-lt"/>
                          <a:ea typeface="+mn-ea"/>
                          <a:cs typeface="+mn-cs"/>
                        </a:rPr>
                        <a:t>Scope</a:t>
                      </a:r>
                      <a:endParaRPr lang="en-US" dirty="0"/>
                    </a:p>
                  </a:txBody>
                  <a:tcPr/>
                </a:tc>
                <a:tc>
                  <a:txBody>
                    <a:bodyPr/>
                    <a:lstStyle/>
                    <a:p>
                      <a:pPr marL="0" marR="0" lvl="0" indent="0" algn="l" defTabSz="914400" rtl="0" eaLnBrk="1" fontAlgn="auto" latinLnBrk="0" hangingPunct="1">
                        <a:lnSpc>
                          <a:spcPct val="100000"/>
                        </a:lnSpc>
                        <a:spcBef>
                          <a:spcPts val="1000"/>
                        </a:spcBef>
                        <a:spcAft>
                          <a:spcPts val="0"/>
                        </a:spcAft>
                        <a:buClrTx/>
                        <a:buSzTx/>
                        <a:buFont typeface="+mj-lt"/>
                        <a:buNone/>
                        <a:tabLst/>
                        <a:defRPr/>
                      </a:pPr>
                      <a:r>
                        <a:rPr lang="en-US" sz="1800" kern="1200" dirty="0">
                          <a:solidFill>
                            <a:schemeClr val="dk1"/>
                          </a:solidFill>
                          <a:effectLst/>
                          <a:latin typeface="+mn-lt"/>
                          <a:ea typeface="+mn-ea"/>
                          <a:cs typeface="+mn-cs"/>
                        </a:rPr>
                        <a:t>AUPs</a:t>
                      </a:r>
                      <a:br>
                        <a:rPr lang="en-US" sz="1800" kern="1200" dirty="0">
                          <a:solidFill>
                            <a:schemeClr val="dk1"/>
                          </a:solidFill>
                          <a:effectLst/>
                          <a:latin typeface="+mn-lt"/>
                          <a:ea typeface="+mn-ea"/>
                          <a:cs typeface="+mn-cs"/>
                        </a:rPr>
                      </a:br>
                      <a:r>
                        <a:rPr lang="en-US" sz="1400" i="1" kern="1200" dirty="0">
                          <a:solidFill>
                            <a:schemeClr val="accent2">
                              <a:lumMod val="75000"/>
                            </a:schemeClr>
                          </a:solidFill>
                          <a:effectLst/>
                          <a:latin typeface="+mn-lt"/>
                          <a:ea typeface="+mn-ea"/>
                          <a:cs typeface="+mn-cs"/>
                        </a:rPr>
                        <a:t>Agreed-upon procedures would review the overarching categories based on fiscal activities and review procedures from an accountability perspective.  These would follow the AICPA’s Codification of Statements on Standards for Attestation Engagements. </a:t>
                      </a:r>
                    </a:p>
                    <a:p>
                      <a:pPr marL="0" marR="0" lvl="0" indent="0" algn="l" defTabSz="914400" rtl="0" eaLnBrk="1" fontAlgn="auto" latinLnBrk="0" hangingPunct="1">
                        <a:lnSpc>
                          <a:spcPct val="100000"/>
                        </a:lnSpc>
                        <a:spcBef>
                          <a:spcPts val="1000"/>
                        </a:spcBef>
                        <a:spcAft>
                          <a:spcPts val="0"/>
                        </a:spcAft>
                        <a:buClrTx/>
                        <a:buSzTx/>
                        <a:buFont typeface="+mj-lt"/>
                        <a:buNone/>
                        <a:tabLst>
                          <a:tab pos="2514600" algn="l"/>
                        </a:tabLst>
                        <a:defRPr/>
                      </a:pPr>
                      <a:r>
                        <a:rPr lang="en-US" sz="1400" b="1" i="1" kern="1200" dirty="0">
                          <a:solidFill>
                            <a:schemeClr val="accent2">
                              <a:lumMod val="75000"/>
                            </a:schemeClr>
                          </a:solidFill>
                          <a:effectLst/>
                          <a:latin typeface="+mn-lt"/>
                          <a:ea typeface="+mn-ea"/>
                          <a:cs typeface="+mn-cs"/>
                        </a:rPr>
                        <a:t>FISCAL	ACCOUNTABILITY</a:t>
                      </a:r>
                      <a:br>
                        <a:rPr lang="en-US" sz="1400" b="1" i="1" kern="1200" dirty="0">
                          <a:solidFill>
                            <a:schemeClr val="accent2">
                              <a:lumMod val="75000"/>
                            </a:schemeClr>
                          </a:solidFill>
                          <a:effectLst/>
                          <a:latin typeface="+mn-lt"/>
                          <a:ea typeface="+mn-ea"/>
                          <a:cs typeface="+mn-cs"/>
                        </a:rPr>
                      </a:br>
                      <a:r>
                        <a:rPr lang="en-US" sz="1400" b="0" i="1" kern="1200" dirty="0">
                          <a:solidFill>
                            <a:schemeClr val="accent2">
                              <a:lumMod val="75000"/>
                            </a:schemeClr>
                          </a:solidFill>
                          <a:effectLst/>
                          <a:latin typeface="+mn-lt"/>
                          <a:ea typeface="+mn-ea"/>
                          <a:cs typeface="+mn-cs"/>
                        </a:rPr>
                        <a:t>Cash Expenditures	Freedom of Information Act</a:t>
                      </a:r>
                      <a:br>
                        <a:rPr lang="en-US" sz="1400" b="0" i="1" kern="1200" dirty="0">
                          <a:solidFill>
                            <a:schemeClr val="accent2">
                              <a:lumMod val="75000"/>
                            </a:schemeClr>
                          </a:solidFill>
                          <a:effectLst/>
                          <a:latin typeface="+mn-lt"/>
                          <a:ea typeface="+mn-ea"/>
                          <a:cs typeface="+mn-cs"/>
                        </a:rPr>
                      </a:br>
                      <a:r>
                        <a:rPr lang="en-US" sz="1400" b="0" i="1" kern="1200" dirty="0">
                          <a:solidFill>
                            <a:schemeClr val="accent2">
                              <a:lumMod val="75000"/>
                            </a:schemeClr>
                          </a:solidFill>
                          <a:effectLst/>
                          <a:latin typeface="+mn-lt"/>
                          <a:ea typeface="+mn-ea"/>
                          <a:cs typeface="+mn-cs"/>
                        </a:rPr>
                        <a:t>Cash Receipts	Open Meetings Act</a:t>
                      </a:r>
                      <a:br>
                        <a:rPr lang="en-US" sz="1400" b="0" i="1" kern="1200" dirty="0">
                          <a:solidFill>
                            <a:schemeClr val="accent2">
                              <a:lumMod val="75000"/>
                            </a:schemeClr>
                          </a:solidFill>
                          <a:effectLst/>
                          <a:latin typeface="+mn-lt"/>
                          <a:ea typeface="+mn-ea"/>
                          <a:cs typeface="+mn-cs"/>
                        </a:rPr>
                      </a:br>
                      <a:r>
                        <a:rPr lang="en-US" sz="1400" b="0" i="1" kern="1200" dirty="0">
                          <a:solidFill>
                            <a:schemeClr val="accent2">
                              <a:lumMod val="75000"/>
                            </a:schemeClr>
                          </a:solidFill>
                          <a:effectLst/>
                          <a:latin typeface="+mn-lt"/>
                          <a:ea typeface="+mn-ea"/>
                          <a:cs typeface="+mn-cs"/>
                        </a:rPr>
                        <a:t>Banking Requirements	Records Retention</a:t>
                      </a:r>
                      <a:br>
                        <a:rPr lang="en-US" sz="1400" b="0" i="1" kern="1200" dirty="0">
                          <a:solidFill>
                            <a:schemeClr val="accent2">
                              <a:lumMod val="75000"/>
                            </a:schemeClr>
                          </a:solidFill>
                          <a:effectLst/>
                          <a:latin typeface="+mn-lt"/>
                          <a:ea typeface="+mn-ea"/>
                          <a:cs typeface="+mn-cs"/>
                        </a:rPr>
                      </a:br>
                      <a:r>
                        <a:rPr lang="en-US" sz="1400" b="0" i="1" kern="1200" dirty="0">
                          <a:solidFill>
                            <a:schemeClr val="accent2">
                              <a:lumMod val="75000"/>
                            </a:schemeClr>
                          </a:solidFill>
                          <a:effectLst/>
                          <a:latin typeface="+mn-lt"/>
                          <a:ea typeface="+mn-ea"/>
                          <a:cs typeface="+mn-cs"/>
                        </a:rPr>
                        <a:t>Reconciliations of Accounts	Compensation of Officials</a:t>
                      </a:r>
                      <a:br>
                        <a:rPr lang="en-US" sz="1400" b="0" i="1" kern="1200" dirty="0">
                          <a:solidFill>
                            <a:schemeClr val="accent2">
                              <a:lumMod val="75000"/>
                            </a:schemeClr>
                          </a:solidFill>
                          <a:effectLst/>
                          <a:latin typeface="+mn-lt"/>
                          <a:ea typeface="+mn-ea"/>
                          <a:cs typeface="+mn-cs"/>
                        </a:rPr>
                      </a:br>
                      <a:r>
                        <a:rPr lang="en-US" sz="1400" b="0" i="1" kern="1200" dirty="0">
                          <a:solidFill>
                            <a:schemeClr val="accent2">
                              <a:lumMod val="75000"/>
                            </a:schemeClr>
                          </a:solidFill>
                          <a:effectLst/>
                          <a:latin typeface="+mn-lt"/>
                          <a:ea typeface="+mn-ea"/>
                          <a:cs typeface="+mn-cs"/>
                        </a:rPr>
                        <a:t>Bond Requirements	Capital Asset Record Keeping</a:t>
                      </a:r>
                    </a:p>
                  </a:txBody>
                  <a:tcPr/>
                </a:tc>
                <a:extLst>
                  <a:ext uri="{0D108BD9-81ED-4DB2-BD59-A6C34878D82A}">
                    <a16:rowId xmlns:a16="http://schemas.microsoft.com/office/drawing/2014/main" val="3124911747"/>
                  </a:ext>
                </a:extLst>
              </a:tr>
            </a:tbl>
          </a:graphicData>
        </a:graphic>
      </p:graphicFrame>
      <p:graphicFrame>
        <p:nvGraphicFramePr>
          <p:cNvPr id="3" name="Table 2">
            <a:extLst>
              <a:ext uri="{FF2B5EF4-FFF2-40B4-BE49-F238E27FC236}">
                <a16:creationId xmlns:a16="http://schemas.microsoft.com/office/drawing/2014/main" id="{4497C098-5862-1F2B-D176-44296EAE085A}"/>
              </a:ext>
            </a:extLst>
          </p:cNvPr>
          <p:cNvGraphicFramePr>
            <a:graphicFrameLocks noGrp="1"/>
          </p:cNvGraphicFramePr>
          <p:nvPr>
            <p:extLst>
              <p:ext uri="{D42A27DB-BD31-4B8C-83A1-F6EECF244321}">
                <p14:modId xmlns:p14="http://schemas.microsoft.com/office/powerpoint/2010/main" val="577942428"/>
              </p:ext>
            </p:extLst>
          </p:nvPr>
        </p:nvGraphicFramePr>
        <p:xfrm>
          <a:off x="3363556" y="4521185"/>
          <a:ext cx="8330005" cy="1821433"/>
        </p:xfrm>
        <a:graphic>
          <a:graphicData uri="http://schemas.openxmlformats.org/drawingml/2006/table">
            <a:tbl>
              <a:tblPr firstRow="1" bandRow="1">
                <a:tableStyleId>{C4B1156A-380E-4F78-BDF5-A606A8083BF9}</a:tableStyleId>
              </a:tblPr>
              <a:tblGrid>
                <a:gridCol w="2181922">
                  <a:extLst>
                    <a:ext uri="{9D8B030D-6E8A-4147-A177-3AD203B41FA5}">
                      <a16:colId xmlns:a16="http://schemas.microsoft.com/office/drawing/2014/main" val="3787588152"/>
                    </a:ext>
                  </a:extLst>
                </a:gridCol>
                <a:gridCol w="6148083">
                  <a:extLst>
                    <a:ext uri="{9D8B030D-6E8A-4147-A177-3AD203B41FA5}">
                      <a16:colId xmlns:a16="http://schemas.microsoft.com/office/drawing/2014/main" val="139706483"/>
                    </a:ext>
                  </a:extLst>
                </a:gridCol>
              </a:tblGrid>
              <a:tr h="182147">
                <a:tc>
                  <a:txBody>
                    <a:bodyPr/>
                    <a:lstStyle/>
                    <a:p>
                      <a:r>
                        <a:rPr lang="en-US" dirty="0"/>
                        <a:t>Report</a:t>
                      </a:r>
                    </a:p>
                  </a:txBody>
                  <a:tcPr anchor="ctr"/>
                </a:tc>
                <a:tc>
                  <a:txBody>
                    <a:bodyPr/>
                    <a:lstStyle/>
                    <a:p>
                      <a:r>
                        <a:rPr lang="en-US" sz="1800" b="0" kern="1200" dirty="0">
                          <a:solidFill>
                            <a:schemeClr val="dk1"/>
                          </a:solidFill>
                          <a:effectLst/>
                          <a:latin typeface="+mn-lt"/>
                          <a:ea typeface="+mn-ea"/>
                          <a:cs typeface="+mn-cs"/>
                        </a:rPr>
                        <a:t>Comptroller Template</a:t>
                      </a:r>
                      <a:endParaRPr lang="en-US" b="0" dirty="0"/>
                    </a:p>
                  </a:txBody>
                  <a:tcPr anchor="ctr"/>
                </a:tc>
                <a:extLst>
                  <a:ext uri="{0D108BD9-81ED-4DB2-BD59-A6C34878D82A}">
                    <a16:rowId xmlns:a16="http://schemas.microsoft.com/office/drawing/2014/main" val="2546224009"/>
                  </a:ext>
                </a:extLst>
              </a:tr>
              <a:tr h="615591">
                <a:tc>
                  <a:txBody>
                    <a:bodyPr/>
                    <a:lstStyle/>
                    <a:p>
                      <a:r>
                        <a:rPr lang="en-US" sz="1400" b="1" kern="1200" dirty="0">
                          <a:solidFill>
                            <a:schemeClr val="dk1"/>
                          </a:solidFill>
                          <a:effectLst/>
                          <a:latin typeface="+mn-lt"/>
                          <a:ea typeface="+mn-ea"/>
                          <a:cs typeface="+mn-cs"/>
                        </a:rPr>
                        <a:t>Annual Cash </a:t>
                      </a:r>
                      <a:br>
                        <a:rPr lang="en-US" sz="1400" b="1" kern="1200" dirty="0">
                          <a:solidFill>
                            <a:schemeClr val="dk1"/>
                          </a:solidFill>
                          <a:effectLst/>
                          <a:latin typeface="+mn-lt"/>
                          <a:ea typeface="+mn-ea"/>
                          <a:cs typeface="+mn-cs"/>
                        </a:rPr>
                      </a:br>
                      <a:r>
                        <a:rPr lang="en-US" sz="1400" b="1" kern="1200" dirty="0">
                          <a:solidFill>
                            <a:schemeClr val="dk1"/>
                          </a:solidFill>
                          <a:effectLst/>
                          <a:latin typeface="+mn-lt"/>
                          <a:ea typeface="+mn-ea"/>
                          <a:cs typeface="+mn-cs"/>
                        </a:rPr>
                        <a:t>Receipts $ Threshold</a:t>
                      </a:r>
                      <a:r>
                        <a:rPr lang="en-US" sz="1400" dirty="0">
                          <a:effectLst/>
                        </a:rPr>
                        <a:t> </a:t>
                      </a:r>
                      <a:endParaRPr lang="en-US" sz="1400" dirty="0"/>
                    </a:p>
                  </a:txBody>
                  <a:tcPr anchor="ctr"/>
                </a:tc>
                <a:tc>
                  <a:txBody>
                    <a:bodyPr/>
                    <a:lstStyle/>
                    <a:p>
                      <a:r>
                        <a:rPr lang="en-US" sz="1800" kern="1200" dirty="0">
                          <a:solidFill>
                            <a:schemeClr val="dk1"/>
                          </a:solidFill>
                          <a:effectLst/>
                          <a:latin typeface="+mn-lt"/>
                          <a:ea typeface="+mn-ea"/>
                          <a:cs typeface="+mn-cs"/>
                        </a:rPr>
                        <a:t>&gt;$315K</a:t>
                      </a:r>
                      <a:endParaRPr lang="en-US" dirty="0"/>
                    </a:p>
                  </a:txBody>
                  <a:tcPr anchor="ctr"/>
                </a:tc>
                <a:extLst>
                  <a:ext uri="{0D108BD9-81ED-4DB2-BD59-A6C34878D82A}">
                    <a16:rowId xmlns:a16="http://schemas.microsoft.com/office/drawing/2014/main" val="2223918667"/>
                  </a:ext>
                </a:extLst>
              </a:tr>
              <a:tr h="280684">
                <a:tc>
                  <a:txBody>
                    <a:bodyPr/>
                    <a:lstStyle/>
                    <a:p>
                      <a:r>
                        <a:rPr lang="en-US" sz="1800" b="1" kern="1200" dirty="0">
                          <a:solidFill>
                            <a:schemeClr val="dk1"/>
                          </a:solidFill>
                          <a:effectLst/>
                          <a:latin typeface="+mn-lt"/>
                          <a:ea typeface="+mn-ea"/>
                          <a:cs typeface="+mn-cs"/>
                        </a:rPr>
                        <a:t>Frequency</a:t>
                      </a:r>
                      <a:r>
                        <a:rPr lang="en-US" dirty="0">
                          <a:effectLst/>
                        </a:rPr>
                        <a:t> </a:t>
                      </a:r>
                      <a:endParaRPr lang="en-US" dirty="0"/>
                    </a:p>
                  </a:txBody>
                  <a:tcPr anchor="ctr"/>
                </a:tc>
                <a:tc>
                  <a:txBody>
                    <a:bodyPr/>
                    <a:lstStyle/>
                    <a:p>
                      <a:r>
                        <a:rPr lang="en-US" sz="1800" kern="1200" dirty="0">
                          <a:solidFill>
                            <a:schemeClr val="dk1"/>
                          </a:solidFill>
                          <a:effectLst/>
                          <a:latin typeface="+mn-lt"/>
                          <a:ea typeface="+mn-ea"/>
                          <a:cs typeface="+mn-cs"/>
                        </a:rPr>
                        <a:t>Annual</a:t>
                      </a:r>
                      <a:r>
                        <a:rPr lang="en-US" dirty="0">
                          <a:effectLst/>
                        </a:rPr>
                        <a:t> </a:t>
                      </a:r>
                      <a:endParaRPr lang="en-US" dirty="0"/>
                    </a:p>
                  </a:txBody>
                  <a:tcPr anchor="ctr"/>
                </a:tc>
                <a:extLst>
                  <a:ext uri="{0D108BD9-81ED-4DB2-BD59-A6C34878D82A}">
                    <a16:rowId xmlns:a16="http://schemas.microsoft.com/office/drawing/2014/main" val="1088464492"/>
                  </a:ext>
                </a:extLst>
              </a:tr>
              <a:tr h="474322">
                <a:tc>
                  <a:txBody>
                    <a:bodyPr/>
                    <a:lstStyle/>
                    <a:p>
                      <a:r>
                        <a:rPr lang="en-US" sz="1800" b="1" kern="1200" dirty="0">
                          <a:solidFill>
                            <a:schemeClr val="dk1"/>
                          </a:solidFill>
                          <a:effectLst/>
                          <a:latin typeface="+mn-lt"/>
                          <a:ea typeface="+mn-ea"/>
                          <a:cs typeface="+mn-cs"/>
                        </a:rPr>
                        <a:t>Scope</a:t>
                      </a:r>
                      <a:endParaRPr lang="en-US" dirty="0"/>
                    </a:p>
                  </a:txBody>
                  <a:tcPr anchor="ctr"/>
                </a:tc>
                <a:tc>
                  <a:txBody>
                    <a:bodyPr/>
                    <a:lstStyle/>
                    <a:p>
                      <a:pPr marL="0" lvl="0" indent="0">
                        <a:spcBef>
                          <a:spcPts val="1000"/>
                        </a:spcBef>
                        <a:buFont typeface="+mj-lt"/>
                        <a:buNone/>
                      </a:pPr>
                      <a:r>
                        <a:rPr lang="en-US" sz="1800" kern="1200" dirty="0">
                          <a:solidFill>
                            <a:schemeClr val="dk1"/>
                          </a:solidFill>
                          <a:effectLst/>
                          <a:latin typeface="+mn-lt"/>
                          <a:ea typeface="+mn-ea"/>
                          <a:cs typeface="+mn-cs"/>
                        </a:rPr>
                        <a:t>Independent Elector Review Committee Inspection</a:t>
                      </a:r>
                      <a:endParaRPr lang="en-US" dirty="0"/>
                    </a:p>
                  </a:txBody>
                  <a:tcPr anchor="ctr"/>
                </a:tc>
                <a:extLst>
                  <a:ext uri="{0D108BD9-81ED-4DB2-BD59-A6C34878D82A}">
                    <a16:rowId xmlns:a16="http://schemas.microsoft.com/office/drawing/2014/main" val="3124911747"/>
                  </a:ext>
                </a:extLst>
              </a:tr>
            </a:tbl>
          </a:graphicData>
        </a:graphic>
      </p:graphicFrame>
      <p:sp>
        <p:nvSpPr>
          <p:cNvPr id="5" name="Title 1">
            <a:extLst>
              <a:ext uri="{FF2B5EF4-FFF2-40B4-BE49-F238E27FC236}">
                <a16:creationId xmlns:a16="http://schemas.microsoft.com/office/drawing/2014/main" id="{B489956F-EBFD-4619-B9F0-0CED75759496}"/>
              </a:ext>
            </a:extLst>
          </p:cNvPr>
          <p:cNvSpPr txBox="1">
            <a:spLocks/>
          </p:cNvSpPr>
          <p:nvPr/>
        </p:nvSpPr>
        <p:spPr>
          <a:xfrm>
            <a:off x="375622" y="4507452"/>
            <a:ext cx="2987935" cy="1835165"/>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1500"/>
              </a:spcBef>
              <a:spcAft>
                <a:spcPts val="0"/>
              </a:spcAft>
              <a:buClrTx/>
              <a:buSzTx/>
              <a:buFontTx/>
              <a:buNone/>
              <a:tabLst/>
              <a:defRPr/>
            </a:pPr>
            <a:r>
              <a:rPr kumimoji="0" lang="en-US" sz="3600" b="1" i="0" u="none" strike="noStrike" kern="1200" cap="none" spc="0" normalizeH="0" baseline="0" noProof="0" dirty="0">
                <a:ln>
                  <a:noFill/>
                </a:ln>
                <a:solidFill>
                  <a:srgbClr val="0E2841">
                    <a:lumMod val="90000"/>
                    <a:lumOff val="10000"/>
                  </a:srgbClr>
                </a:solidFill>
                <a:effectLst/>
                <a:uLnTx/>
                <a:uFillTx/>
                <a:latin typeface="Aptos Display" panose="02110004020202020204"/>
                <a:ea typeface="+mj-ea"/>
                <a:cs typeface="+mj-cs"/>
              </a:rPr>
              <a:t>Category 1</a:t>
            </a:r>
          </a:p>
          <a:p>
            <a:pPr marL="0" marR="0" lvl="0" indent="0" algn="l" defTabSz="914400" rtl="0" eaLnBrk="1" fontAlgn="auto" latinLnBrk="0" hangingPunct="1">
              <a:lnSpc>
                <a:spcPct val="90000"/>
              </a:lnSpc>
              <a:spcBef>
                <a:spcPts val="150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Display" panose="02110004020202020204"/>
                <a:ea typeface="+mj-ea"/>
                <a:cs typeface="+mj-cs"/>
              </a:rPr>
              <a:t>HB 5391</a:t>
            </a:r>
            <a:br>
              <a:rPr kumimoji="0" lang="en-US" sz="1400" b="0" i="0" u="none" strike="noStrike" kern="1200" cap="none" spc="0" normalizeH="0" baseline="0" noProof="0" dirty="0">
                <a:ln>
                  <a:noFill/>
                </a:ln>
                <a:solidFill>
                  <a:prstClr val="black"/>
                </a:solidFill>
                <a:effectLst/>
                <a:uLnTx/>
                <a:uFillTx/>
                <a:latin typeface="Aptos Display" panose="02110004020202020204"/>
                <a:ea typeface="+mj-ea"/>
                <a:cs typeface="+mj-cs"/>
              </a:rPr>
            </a:br>
            <a:r>
              <a:rPr kumimoji="0" lang="en-US" sz="1400" b="0" i="1" u="none" strike="noStrike" kern="1200" cap="none" spc="0" normalizeH="0" baseline="0" noProof="0" dirty="0">
                <a:ln>
                  <a:noFill/>
                </a:ln>
                <a:solidFill>
                  <a:srgbClr val="0E2841">
                    <a:lumMod val="90000"/>
                    <a:lumOff val="10000"/>
                  </a:srgbClr>
                </a:solidFill>
                <a:effectLst/>
                <a:uLnTx/>
                <a:uFillTx/>
                <a:latin typeface="Aptos Display" panose="02110004020202020204"/>
                <a:ea typeface="+mj-ea"/>
                <a:cs typeface="+mj-cs"/>
              </a:rPr>
              <a:t>Government Reporting Enhancement and Transparency Act Categories of Local Governments &amp; Reporting Standards</a:t>
            </a:r>
            <a:endParaRPr kumimoji="0" lang="en-US" sz="1400" b="1" i="0" u="none" strike="noStrike" kern="1200" cap="none" spc="0" normalizeH="0" baseline="0" noProof="0" dirty="0">
              <a:ln>
                <a:noFill/>
              </a:ln>
              <a:solidFill>
                <a:srgbClr val="0E2841">
                  <a:lumMod val="90000"/>
                  <a:lumOff val="10000"/>
                </a:srgbClr>
              </a:solidFill>
              <a:effectLst/>
              <a:uLnTx/>
              <a:uFillTx/>
              <a:latin typeface="Aptos Display" panose="02110004020202020204"/>
              <a:ea typeface="+mj-ea"/>
              <a:cs typeface="+mj-cs"/>
            </a:endParaRPr>
          </a:p>
        </p:txBody>
      </p:sp>
    </p:spTree>
    <p:extLst>
      <p:ext uri="{BB962C8B-B14F-4D97-AF65-F5344CB8AC3E}">
        <p14:creationId xmlns:p14="http://schemas.microsoft.com/office/powerpoint/2010/main" val="36668220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5FABAD-86DD-4EE8-4E25-367E73F3E83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FA88E38-5835-8F21-613F-068AC2A76FC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510EF6-A000-4896-B49D-8CC8284E9B72}"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7" name="Title 1">
            <a:extLst>
              <a:ext uri="{FF2B5EF4-FFF2-40B4-BE49-F238E27FC236}">
                <a16:creationId xmlns:a16="http://schemas.microsoft.com/office/drawing/2014/main" id="{2CF4706F-76DB-26F3-ACCF-F5BCF574EF72}"/>
              </a:ext>
            </a:extLst>
          </p:cNvPr>
          <p:cNvSpPr txBox="1">
            <a:spLocks/>
          </p:cNvSpPr>
          <p:nvPr/>
        </p:nvSpPr>
        <p:spPr>
          <a:xfrm>
            <a:off x="375622" y="515382"/>
            <a:ext cx="2987935" cy="5827236"/>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1500"/>
              </a:spcBef>
              <a:spcAft>
                <a:spcPts val="0"/>
              </a:spcAft>
              <a:buClrTx/>
              <a:buSzTx/>
              <a:buFontTx/>
              <a:buNone/>
              <a:tabLst/>
              <a:defRPr/>
            </a:pPr>
            <a:r>
              <a:rPr kumimoji="0" lang="en-US" sz="3600" b="1" i="0" u="none" strike="noStrike" kern="1200" cap="none" spc="0" normalizeH="0" baseline="0" noProof="0" dirty="0">
                <a:ln>
                  <a:noFill/>
                </a:ln>
                <a:solidFill>
                  <a:srgbClr val="0E2841">
                    <a:lumMod val="90000"/>
                    <a:lumOff val="10000"/>
                  </a:srgbClr>
                </a:solidFill>
                <a:effectLst/>
                <a:uLnTx/>
                <a:uFillTx/>
                <a:latin typeface="Aptos Display" panose="02110004020202020204"/>
                <a:ea typeface="+mj-ea"/>
                <a:cs typeface="+mj-cs"/>
              </a:rPr>
              <a:t>Category 3</a:t>
            </a:r>
          </a:p>
          <a:p>
            <a:pPr marL="0" marR="0" lvl="0" indent="0" algn="l" defTabSz="914400" rtl="0" eaLnBrk="1" fontAlgn="auto" latinLnBrk="0" hangingPunct="1">
              <a:lnSpc>
                <a:spcPct val="90000"/>
              </a:lnSpc>
              <a:spcBef>
                <a:spcPts val="150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Display" panose="02110004020202020204"/>
                <a:ea typeface="+mj-ea"/>
                <a:cs typeface="+mj-cs"/>
              </a:rPr>
              <a:t>HB 5391</a:t>
            </a:r>
            <a:br>
              <a:rPr kumimoji="0" lang="en-US" sz="1400" b="0" i="0" u="none" strike="noStrike" kern="1200" cap="none" spc="0" normalizeH="0" baseline="0" noProof="0" dirty="0">
                <a:ln>
                  <a:noFill/>
                </a:ln>
                <a:solidFill>
                  <a:prstClr val="black"/>
                </a:solidFill>
                <a:effectLst/>
                <a:uLnTx/>
                <a:uFillTx/>
                <a:latin typeface="Aptos Display" panose="02110004020202020204"/>
                <a:ea typeface="+mj-ea"/>
                <a:cs typeface="+mj-cs"/>
              </a:rPr>
            </a:br>
            <a:r>
              <a:rPr kumimoji="0" lang="en-US" sz="1400" b="0" i="1" u="none" strike="noStrike" kern="1200" cap="none" spc="0" normalizeH="0" baseline="0" noProof="0" dirty="0">
                <a:ln>
                  <a:noFill/>
                </a:ln>
                <a:solidFill>
                  <a:srgbClr val="0E2841">
                    <a:lumMod val="90000"/>
                    <a:lumOff val="10000"/>
                  </a:srgbClr>
                </a:solidFill>
                <a:effectLst/>
                <a:uLnTx/>
                <a:uFillTx/>
                <a:latin typeface="Aptos Display" panose="02110004020202020204"/>
                <a:ea typeface="+mj-ea"/>
                <a:cs typeface="+mj-cs"/>
              </a:rPr>
              <a:t>Government Reporting Enhancement and Transparency Act Categories of Local Governments &amp; Reporting Standards</a:t>
            </a:r>
            <a:endParaRPr kumimoji="0" lang="en-US" sz="1400" b="1" i="0" u="none" strike="noStrike" kern="1200" cap="none" spc="0" normalizeH="0" baseline="0" noProof="0" dirty="0">
              <a:ln>
                <a:noFill/>
              </a:ln>
              <a:solidFill>
                <a:srgbClr val="0E2841">
                  <a:lumMod val="90000"/>
                  <a:lumOff val="10000"/>
                </a:srgbClr>
              </a:solidFill>
              <a:effectLst/>
              <a:uLnTx/>
              <a:uFillTx/>
              <a:latin typeface="Aptos Display" panose="02110004020202020204"/>
              <a:ea typeface="+mj-ea"/>
              <a:cs typeface="+mj-cs"/>
            </a:endParaRPr>
          </a:p>
        </p:txBody>
      </p:sp>
      <p:graphicFrame>
        <p:nvGraphicFramePr>
          <p:cNvPr id="11" name="Table 10">
            <a:extLst>
              <a:ext uri="{FF2B5EF4-FFF2-40B4-BE49-F238E27FC236}">
                <a16:creationId xmlns:a16="http://schemas.microsoft.com/office/drawing/2014/main" id="{51972C6C-0604-9671-5D08-8E19BF33DD19}"/>
              </a:ext>
            </a:extLst>
          </p:cNvPr>
          <p:cNvGraphicFramePr>
            <a:graphicFrameLocks noGrp="1"/>
          </p:cNvGraphicFramePr>
          <p:nvPr>
            <p:extLst>
              <p:ext uri="{D42A27DB-BD31-4B8C-83A1-F6EECF244321}">
                <p14:modId xmlns:p14="http://schemas.microsoft.com/office/powerpoint/2010/main" val="3864496814"/>
              </p:ext>
            </p:extLst>
          </p:nvPr>
        </p:nvGraphicFramePr>
        <p:xfrm>
          <a:off x="3363557" y="220980"/>
          <a:ext cx="8330005" cy="6416040"/>
        </p:xfrm>
        <a:graphic>
          <a:graphicData uri="http://schemas.openxmlformats.org/drawingml/2006/table">
            <a:tbl>
              <a:tblPr firstRow="1" bandRow="1">
                <a:tableStyleId>{C4B1156A-380E-4F78-BDF5-A606A8083BF9}</a:tableStyleId>
              </a:tblPr>
              <a:tblGrid>
                <a:gridCol w="2159419">
                  <a:extLst>
                    <a:ext uri="{9D8B030D-6E8A-4147-A177-3AD203B41FA5}">
                      <a16:colId xmlns:a16="http://schemas.microsoft.com/office/drawing/2014/main" val="3787588152"/>
                    </a:ext>
                  </a:extLst>
                </a:gridCol>
                <a:gridCol w="6170586">
                  <a:extLst>
                    <a:ext uri="{9D8B030D-6E8A-4147-A177-3AD203B41FA5}">
                      <a16:colId xmlns:a16="http://schemas.microsoft.com/office/drawing/2014/main" val="139706483"/>
                    </a:ext>
                  </a:extLst>
                </a:gridCol>
              </a:tblGrid>
              <a:tr h="352835">
                <a:tc>
                  <a:txBody>
                    <a:bodyPr/>
                    <a:lstStyle/>
                    <a:p>
                      <a:r>
                        <a:rPr lang="en-US" dirty="0"/>
                        <a:t>Report</a:t>
                      </a:r>
                    </a:p>
                  </a:txBody>
                  <a:tcPr/>
                </a:tc>
                <a:tc>
                  <a:txBody>
                    <a:bodyPr/>
                    <a:lstStyle/>
                    <a:p>
                      <a:r>
                        <a:rPr lang="en-US" sz="1800" b="0" kern="1200" dirty="0">
                          <a:solidFill>
                            <a:schemeClr val="dk1"/>
                          </a:solidFill>
                          <a:effectLst/>
                          <a:latin typeface="+mn-lt"/>
                          <a:ea typeface="+mn-ea"/>
                          <a:cs typeface="+mn-cs"/>
                        </a:rPr>
                        <a:t>Two signed electronic report</a:t>
                      </a:r>
                      <a:r>
                        <a:rPr lang="en-US" b="0" dirty="0">
                          <a:effectLst/>
                        </a:rPr>
                        <a:t> </a:t>
                      </a:r>
                      <a:endParaRPr lang="en-US" b="0" dirty="0"/>
                    </a:p>
                  </a:txBody>
                  <a:tcPr/>
                </a:tc>
                <a:extLst>
                  <a:ext uri="{0D108BD9-81ED-4DB2-BD59-A6C34878D82A}">
                    <a16:rowId xmlns:a16="http://schemas.microsoft.com/office/drawing/2014/main" val="2546224009"/>
                  </a:ext>
                </a:extLst>
              </a:tr>
              <a:tr h="692098">
                <a:tc>
                  <a:txBody>
                    <a:bodyPr/>
                    <a:lstStyle/>
                    <a:p>
                      <a:r>
                        <a:rPr lang="en-US" sz="1800" b="1" kern="1200" dirty="0">
                          <a:solidFill>
                            <a:schemeClr val="dk1"/>
                          </a:solidFill>
                          <a:effectLst/>
                          <a:latin typeface="+mn-lt"/>
                          <a:ea typeface="+mn-ea"/>
                          <a:cs typeface="+mn-cs"/>
                        </a:rPr>
                        <a:t>Annual Cash </a:t>
                      </a:r>
                      <a:br>
                        <a:rPr lang="en-US" sz="1800" b="1" kern="1200" dirty="0">
                          <a:solidFill>
                            <a:schemeClr val="dk1"/>
                          </a:solidFill>
                          <a:effectLst/>
                          <a:latin typeface="+mn-lt"/>
                          <a:ea typeface="+mn-ea"/>
                          <a:cs typeface="+mn-cs"/>
                        </a:rPr>
                      </a:br>
                      <a:r>
                        <a:rPr lang="en-US" sz="1800" b="1" kern="1200" dirty="0">
                          <a:solidFill>
                            <a:schemeClr val="dk1"/>
                          </a:solidFill>
                          <a:effectLst/>
                          <a:latin typeface="+mn-lt"/>
                          <a:ea typeface="+mn-ea"/>
                          <a:cs typeface="+mn-cs"/>
                        </a:rPr>
                        <a:t>Receipts $ Threshold</a:t>
                      </a:r>
                      <a:r>
                        <a:rPr lang="en-US" dirty="0">
                          <a:effectLst/>
                        </a:rPr>
                        <a:t> </a:t>
                      </a:r>
                      <a:endParaRPr lang="en-US" dirty="0"/>
                    </a:p>
                  </a:txBody>
                  <a:tcPr/>
                </a:tc>
                <a:tc>
                  <a:txBody>
                    <a:bodyPr/>
                    <a:lstStyle/>
                    <a:p>
                      <a:r>
                        <a:rPr lang="en-US" sz="1800" kern="1200" dirty="0">
                          <a:solidFill>
                            <a:schemeClr val="dk1"/>
                          </a:solidFill>
                          <a:effectLst/>
                          <a:latin typeface="+mn-lt"/>
                          <a:ea typeface="+mn-ea"/>
                          <a:cs typeface="+mn-cs"/>
                        </a:rPr>
                        <a:t>$3.5M - &lt;$35M</a:t>
                      </a:r>
                      <a:r>
                        <a:rPr lang="en-US" dirty="0">
                          <a:effectLst/>
                        </a:rPr>
                        <a:t> </a:t>
                      </a:r>
                      <a:endParaRPr lang="en-US" dirty="0"/>
                    </a:p>
                  </a:txBody>
                  <a:tcPr anchor="ctr"/>
                </a:tc>
                <a:extLst>
                  <a:ext uri="{0D108BD9-81ED-4DB2-BD59-A6C34878D82A}">
                    <a16:rowId xmlns:a16="http://schemas.microsoft.com/office/drawing/2014/main" val="2223918667"/>
                  </a:ext>
                </a:extLst>
              </a:tr>
              <a:tr h="280684">
                <a:tc>
                  <a:txBody>
                    <a:bodyPr/>
                    <a:lstStyle/>
                    <a:p>
                      <a:r>
                        <a:rPr lang="en-US" sz="1800" b="1" kern="1200" dirty="0">
                          <a:solidFill>
                            <a:schemeClr val="dk1"/>
                          </a:solidFill>
                          <a:effectLst/>
                          <a:latin typeface="+mn-lt"/>
                          <a:ea typeface="+mn-ea"/>
                          <a:cs typeface="+mn-cs"/>
                        </a:rPr>
                        <a:t>Frequency</a:t>
                      </a:r>
                      <a:r>
                        <a:rPr lang="en-US" dirty="0">
                          <a:effectLst/>
                        </a:rPr>
                        <a:t> </a:t>
                      </a:r>
                      <a:endParaRPr lang="en-US" dirty="0"/>
                    </a:p>
                  </a:txBody>
                  <a:tcPr/>
                </a:tc>
                <a:tc>
                  <a:txBody>
                    <a:bodyPr/>
                    <a:lstStyle/>
                    <a:p>
                      <a:r>
                        <a:rPr lang="en-US" sz="1800" kern="1200" dirty="0">
                          <a:solidFill>
                            <a:schemeClr val="dk1"/>
                          </a:solidFill>
                          <a:effectLst/>
                          <a:latin typeface="+mn-lt"/>
                          <a:ea typeface="+mn-ea"/>
                          <a:cs typeface="+mn-cs"/>
                        </a:rPr>
                        <a:t>Annual</a:t>
                      </a:r>
                      <a:r>
                        <a:rPr lang="en-US" dirty="0">
                          <a:effectLst/>
                        </a:rPr>
                        <a:t> </a:t>
                      </a:r>
                      <a:endParaRPr lang="en-US" dirty="0"/>
                    </a:p>
                  </a:txBody>
                  <a:tcPr/>
                </a:tc>
                <a:extLst>
                  <a:ext uri="{0D108BD9-81ED-4DB2-BD59-A6C34878D82A}">
                    <a16:rowId xmlns:a16="http://schemas.microsoft.com/office/drawing/2014/main" val="1088464492"/>
                  </a:ext>
                </a:extLst>
              </a:tr>
              <a:tr h="4197200">
                <a:tc>
                  <a:txBody>
                    <a:bodyPr/>
                    <a:lstStyle/>
                    <a:p>
                      <a:r>
                        <a:rPr lang="en-US" sz="1800" b="1" kern="1200" dirty="0">
                          <a:solidFill>
                            <a:schemeClr val="dk1"/>
                          </a:solidFill>
                          <a:effectLst/>
                          <a:latin typeface="+mn-lt"/>
                          <a:ea typeface="+mn-ea"/>
                          <a:cs typeface="+mn-cs"/>
                        </a:rPr>
                        <a:t>Scope</a:t>
                      </a:r>
                      <a:endParaRPr lang="en-US" dirty="0"/>
                    </a:p>
                  </a:txBody>
                  <a:tcPr/>
                </a:tc>
                <a:tc>
                  <a:txBody>
                    <a:bodyPr/>
                    <a:lstStyle/>
                    <a:p>
                      <a:pPr marL="0" marR="0" lvl="0" indent="0" algn="l" defTabSz="914400" rtl="0" eaLnBrk="1" fontAlgn="auto" latinLnBrk="0" hangingPunct="1">
                        <a:lnSpc>
                          <a:spcPct val="100000"/>
                        </a:lnSpc>
                        <a:spcBef>
                          <a:spcPts val="1000"/>
                        </a:spcBef>
                        <a:spcAft>
                          <a:spcPts val="0"/>
                        </a:spcAft>
                        <a:buClrTx/>
                        <a:buSzTx/>
                        <a:buFont typeface="+mj-lt"/>
                        <a:buNone/>
                        <a:tabLst/>
                        <a:defRPr/>
                      </a:pPr>
                      <a:r>
                        <a:rPr lang="en-US" sz="1800" kern="1200" dirty="0">
                          <a:solidFill>
                            <a:schemeClr val="dk1"/>
                          </a:solidFill>
                          <a:effectLst/>
                          <a:latin typeface="+mn-lt"/>
                          <a:ea typeface="+mn-ea"/>
                          <a:cs typeface="+mn-cs"/>
                        </a:rPr>
                        <a:t>Cash</a:t>
                      </a:r>
                      <a:br>
                        <a:rPr lang="en-US" sz="1800" kern="1200" dirty="0">
                          <a:solidFill>
                            <a:schemeClr val="dk1"/>
                          </a:solidFill>
                          <a:effectLst/>
                          <a:latin typeface="+mn-lt"/>
                          <a:ea typeface="+mn-ea"/>
                          <a:cs typeface="+mn-cs"/>
                        </a:rPr>
                      </a:br>
                      <a:r>
                        <a:rPr lang="en-US" sz="1400" i="1" kern="1200" dirty="0">
                          <a:solidFill>
                            <a:schemeClr val="accent2">
                              <a:lumMod val="75000"/>
                            </a:schemeClr>
                          </a:solidFill>
                          <a:effectLst/>
                          <a:latin typeface="+mn-lt"/>
                          <a:ea typeface="+mn-ea"/>
                          <a:cs typeface="+mn-cs"/>
                        </a:rPr>
                        <a:t>The local government would prepare its financial statements using the cash basis.</a:t>
                      </a:r>
                      <a:br>
                        <a:rPr lang="en-US" sz="1400" kern="1200" dirty="0">
                          <a:solidFill>
                            <a:schemeClr val="accent2">
                              <a:lumMod val="75000"/>
                            </a:schemeClr>
                          </a:solidFill>
                          <a:effectLst/>
                          <a:latin typeface="+mn-lt"/>
                          <a:ea typeface="+mn-ea"/>
                          <a:cs typeface="+mn-cs"/>
                        </a:rPr>
                      </a:br>
                      <a:r>
                        <a:rPr lang="en-US" sz="1800" kern="1200" dirty="0">
                          <a:solidFill>
                            <a:schemeClr val="dk1"/>
                          </a:solidFill>
                          <a:effectLst/>
                          <a:latin typeface="+mn-lt"/>
                          <a:ea typeface="+mn-ea"/>
                          <a:cs typeface="+mn-cs"/>
                        </a:rPr>
                        <a:t>GAAS/</a:t>
                      </a:r>
                      <a:r>
                        <a:rPr lang="en-US" sz="1800" i="1" kern="1200" dirty="0">
                          <a:solidFill>
                            <a:schemeClr val="dk1"/>
                          </a:solidFill>
                          <a:effectLst/>
                          <a:latin typeface="+mn-lt"/>
                          <a:ea typeface="+mn-ea"/>
                          <a:cs typeface="+mn-cs"/>
                        </a:rPr>
                        <a:t>GAGAS-</a:t>
                      </a:r>
                      <a:r>
                        <a:rPr lang="en-US" sz="1400" i="1" kern="1200" dirty="0">
                          <a:solidFill>
                            <a:schemeClr val="tx2">
                              <a:lumMod val="90000"/>
                              <a:lumOff val="10000"/>
                            </a:schemeClr>
                          </a:solidFill>
                          <a:effectLst/>
                          <a:latin typeface="+mn-lt"/>
                          <a:ea typeface="+mn-ea"/>
                          <a:cs typeface="+mn-cs"/>
                        </a:rPr>
                        <a:t>(if applicable)</a:t>
                      </a:r>
                      <a:br>
                        <a:rPr lang="en-US" sz="1800" kern="1200" dirty="0">
                          <a:solidFill>
                            <a:schemeClr val="dk1"/>
                          </a:solidFill>
                          <a:effectLst/>
                          <a:latin typeface="+mn-lt"/>
                          <a:ea typeface="+mn-ea"/>
                          <a:cs typeface="+mn-cs"/>
                        </a:rPr>
                      </a:br>
                      <a:r>
                        <a:rPr lang="en-US" sz="1400" i="1" kern="1200" dirty="0">
                          <a:solidFill>
                            <a:schemeClr val="accent2">
                              <a:lumMod val="75000"/>
                            </a:schemeClr>
                          </a:solidFill>
                          <a:effectLst/>
                          <a:latin typeface="+mn-lt"/>
                          <a:ea typeface="+mn-ea"/>
                          <a:cs typeface="+mn-cs"/>
                        </a:rPr>
                        <a:t>The financial audit would follow the AICPA’s Codification of Statements on Auditing Standards and the GAO’s Yellow Book (if applicable).</a:t>
                      </a:r>
                    </a:p>
                    <a:p>
                      <a:pPr marL="0" marR="0" lvl="0" indent="0" algn="l" defTabSz="914400" rtl="0" eaLnBrk="1" fontAlgn="auto" latinLnBrk="0" hangingPunct="1">
                        <a:lnSpc>
                          <a:spcPct val="100000"/>
                        </a:lnSpc>
                        <a:spcBef>
                          <a:spcPts val="1000"/>
                        </a:spcBef>
                        <a:spcAft>
                          <a:spcPts val="0"/>
                        </a:spcAft>
                        <a:buClrTx/>
                        <a:buSzTx/>
                        <a:buFont typeface="+mj-lt"/>
                        <a:buNone/>
                        <a:tabLst/>
                        <a:defRPr/>
                      </a:pPr>
                      <a:r>
                        <a:rPr lang="en-US" sz="1800" kern="1200" dirty="0">
                          <a:solidFill>
                            <a:schemeClr val="dk1"/>
                          </a:solidFill>
                          <a:effectLst/>
                          <a:latin typeface="+mn-lt"/>
                          <a:ea typeface="+mn-ea"/>
                          <a:cs typeface="+mn-cs"/>
                        </a:rPr>
                        <a:t>AUPs</a:t>
                      </a:r>
                      <a:br>
                        <a:rPr lang="en-US" sz="1800" kern="1200" dirty="0">
                          <a:solidFill>
                            <a:schemeClr val="dk1"/>
                          </a:solidFill>
                          <a:effectLst/>
                          <a:latin typeface="+mn-lt"/>
                          <a:ea typeface="+mn-ea"/>
                          <a:cs typeface="+mn-cs"/>
                        </a:rPr>
                      </a:br>
                      <a:r>
                        <a:rPr lang="en-US" sz="1400" i="1" kern="1200" dirty="0">
                          <a:solidFill>
                            <a:schemeClr val="accent2">
                              <a:lumMod val="75000"/>
                            </a:schemeClr>
                          </a:solidFill>
                          <a:effectLst/>
                          <a:latin typeface="+mn-lt"/>
                          <a:ea typeface="+mn-ea"/>
                          <a:cs typeface="+mn-cs"/>
                        </a:rPr>
                        <a:t>Agreed-upon procedures would review the overarching categories based on fiscal activities and review procedures from an accountability perspective.  These would follow the AICPA’s Codification of Statements on Standards for Attestation Engagements. </a:t>
                      </a:r>
                    </a:p>
                    <a:p>
                      <a:pPr marL="0" marR="0" lvl="0" indent="0" algn="l" defTabSz="914400" rtl="0" eaLnBrk="1" fontAlgn="auto" latinLnBrk="0" hangingPunct="1">
                        <a:lnSpc>
                          <a:spcPct val="100000"/>
                        </a:lnSpc>
                        <a:spcBef>
                          <a:spcPts val="1000"/>
                        </a:spcBef>
                        <a:spcAft>
                          <a:spcPts val="0"/>
                        </a:spcAft>
                        <a:buClrTx/>
                        <a:buSzTx/>
                        <a:buFont typeface="+mj-lt"/>
                        <a:buNone/>
                        <a:tabLst>
                          <a:tab pos="2514600" algn="l"/>
                        </a:tabLst>
                        <a:defRPr/>
                      </a:pPr>
                      <a:r>
                        <a:rPr lang="en-US" sz="1400" b="1" i="1" kern="1200" dirty="0">
                          <a:solidFill>
                            <a:schemeClr val="accent2">
                              <a:lumMod val="75000"/>
                            </a:schemeClr>
                          </a:solidFill>
                          <a:effectLst/>
                          <a:latin typeface="+mn-lt"/>
                          <a:ea typeface="+mn-ea"/>
                          <a:cs typeface="+mn-cs"/>
                        </a:rPr>
                        <a:t>FISCAL	ACCOUNTABILITY</a:t>
                      </a:r>
                      <a:br>
                        <a:rPr lang="en-US" sz="1400" b="1" i="1" kern="1200" dirty="0">
                          <a:solidFill>
                            <a:schemeClr val="accent2">
                              <a:lumMod val="75000"/>
                            </a:schemeClr>
                          </a:solidFill>
                          <a:effectLst/>
                          <a:latin typeface="+mn-lt"/>
                          <a:ea typeface="+mn-ea"/>
                          <a:cs typeface="+mn-cs"/>
                        </a:rPr>
                      </a:br>
                      <a:r>
                        <a:rPr lang="en-US" sz="1400" b="0" i="1" kern="1200" dirty="0">
                          <a:solidFill>
                            <a:schemeClr val="accent2">
                              <a:lumMod val="75000"/>
                            </a:schemeClr>
                          </a:solidFill>
                          <a:effectLst/>
                          <a:latin typeface="+mn-lt"/>
                          <a:ea typeface="+mn-ea"/>
                          <a:cs typeface="+mn-cs"/>
                        </a:rPr>
                        <a:t>Cash Expenditures	Freedom of Information Act</a:t>
                      </a:r>
                      <a:br>
                        <a:rPr lang="en-US" sz="1400" b="0" i="1" kern="1200" dirty="0">
                          <a:solidFill>
                            <a:schemeClr val="accent2">
                              <a:lumMod val="75000"/>
                            </a:schemeClr>
                          </a:solidFill>
                          <a:effectLst/>
                          <a:latin typeface="+mn-lt"/>
                          <a:ea typeface="+mn-ea"/>
                          <a:cs typeface="+mn-cs"/>
                        </a:rPr>
                      </a:br>
                      <a:r>
                        <a:rPr lang="en-US" sz="1400" b="0" i="1" kern="1200" dirty="0">
                          <a:solidFill>
                            <a:schemeClr val="accent2">
                              <a:lumMod val="75000"/>
                            </a:schemeClr>
                          </a:solidFill>
                          <a:effectLst/>
                          <a:latin typeface="+mn-lt"/>
                          <a:ea typeface="+mn-ea"/>
                          <a:cs typeface="+mn-cs"/>
                        </a:rPr>
                        <a:t>Cash Receipts	Open Meetings Act</a:t>
                      </a:r>
                      <a:br>
                        <a:rPr lang="en-US" sz="1400" b="0" i="1" kern="1200" dirty="0">
                          <a:solidFill>
                            <a:schemeClr val="accent2">
                              <a:lumMod val="75000"/>
                            </a:schemeClr>
                          </a:solidFill>
                          <a:effectLst/>
                          <a:latin typeface="+mn-lt"/>
                          <a:ea typeface="+mn-ea"/>
                          <a:cs typeface="+mn-cs"/>
                        </a:rPr>
                      </a:br>
                      <a:r>
                        <a:rPr lang="en-US" sz="1400" b="0" i="1" kern="1200" dirty="0">
                          <a:solidFill>
                            <a:schemeClr val="accent2">
                              <a:lumMod val="75000"/>
                            </a:schemeClr>
                          </a:solidFill>
                          <a:effectLst/>
                          <a:latin typeface="+mn-lt"/>
                          <a:ea typeface="+mn-ea"/>
                          <a:cs typeface="+mn-cs"/>
                        </a:rPr>
                        <a:t>Banking Requirements	Records Retention</a:t>
                      </a:r>
                      <a:br>
                        <a:rPr lang="en-US" sz="1400" b="0" i="1" kern="1200" dirty="0">
                          <a:solidFill>
                            <a:schemeClr val="accent2">
                              <a:lumMod val="75000"/>
                            </a:schemeClr>
                          </a:solidFill>
                          <a:effectLst/>
                          <a:latin typeface="+mn-lt"/>
                          <a:ea typeface="+mn-ea"/>
                          <a:cs typeface="+mn-cs"/>
                        </a:rPr>
                      </a:br>
                      <a:r>
                        <a:rPr lang="en-US" sz="1400" b="0" i="1" kern="1200" dirty="0">
                          <a:solidFill>
                            <a:schemeClr val="accent2">
                              <a:lumMod val="75000"/>
                            </a:schemeClr>
                          </a:solidFill>
                          <a:effectLst/>
                          <a:latin typeface="+mn-lt"/>
                          <a:ea typeface="+mn-ea"/>
                          <a:cs typeface="+mn-cs"/>
                        </a:rPr>
                        <a:t>Reconciliations of Accounts	Compensation of Officials</a:t>
                      </a:r>
                      <a:br>
                        <a:rPr lang="en-US" sz="1400" b="0" i="1" kern="1200" dirty="0">
                          <a:solidFill>
                            <a:schemeClr val="accent2">
                              <a:lumMod val="75000"/>
                            </a:schemeClr>
                          </a:solidFill>
                          <a:effectLst/>
                          <a:latin typeface="+mn-lt"/>
                          <a:ea typeface="+mn-ea"/>
                          <a:cs typeface="+mn-cs"/>
                        </a:rPr>
                      </a:br>
                      <a:r>
                        <a:rPr lang="en-US" sz="1400" b="0" i="1" kern="1200" dirty="0">
                          <a:solidFill>
                            <a:schemeClr val="accent2">
                              <a:lumMod val="75000"/>
                            </a:schemeClr>
                          </a:solidFill>
                          <a:effectLst/>
                          <a:latin typeface="+mn-lt"/>
                          <a:ea typeface="+mn-ea"/>
                          <a:cs typeface="+mn-cs"/>
                        </a:rPr>
                        <a:t>Bond Requirements	Capital Asset Record Keeping</a:t>
                      </a:r>
                    </a:p>
                    <a:p>
                      <a:pPr marL="0" marR="0" lvl="0" indent="0" algn="l" defTabSz="914400" rtl="0" eaLnBrk="1" fontAlgn="auto" latinLnBrk="0" hangingPunct="1">
                        <a:lnSpc>
                          <a:spcPct val="100000"/>
                        </a:lnSpc>
                        <a:spcBef>
                          <a:spcPts val="1000"/>
                        </a:spcBef>
                        <a:spcAft>
                          <a:spcPts val="0"/>
                        </a:spcAft>
                        <a:buClrTx/>
                        <a:buSzTx/>
                        <a:buFont typeface="+mj-lt"/>
                        <a:buNone/>
                        <a:tabLst/>
                        <a:defRPr/>
                      </a:pPr>
                      <a:r>
                        <a:rPr lang="en-US" sz="1800" kern="1200" dirty="0">
                          <a:solidFill>
                            <a:schemeClr val="dk1"/>
                          </a:solidFill>
                          <a:effectLst/>
                          <a:latin typeface="+mn-lt"/>
                          <a:ea typeface="+mn-ea"/>
                          <a:cs typeface="+mn-cs"/>
                        </a:rPr>
                        <a:t>Other Contractual</a:t>
                      </a:r>
                      <a:br>
                        <a:rPr lang="en-US" sz="1400" kern="1200" dirty="0">
                          <a:solidFill>
                            <a:schemeClr val="dk1"/>
                          </a:solidFill>
                          <a:effectLst/>
                          <a:latin typeface="+mn-lt"/>
                          <a:ea typeface="+mn-ea"/>
                          <a:cs typeface="+mn-cs"/>
                        </a:rPr>
                      </a:br>
                      <a:r>
                        <a:rPr lang="en-US" sz="1400" i="1" kern="1200" dirty="0">
                          <a:solidFill>
                            <a:schemeClr val="accent2">
                              <a:lumMod val="75000"/>
                            </a:schemeClr>
                          </a:solidFill>
                          <a:effectLst/>
                          <a:latin typeface="+mn-lt"/>
                          <a:ea typeface="+mn-ea"/>
                          <a:cs typeface="+mn-cs"/>
                        </a:rPr>
                        <a:t>Other contractual includes a Single Audit or bond covenants, when applicable.</a:t>
                      </a:r>
                      <a:endParaRPr lang="en-US" sz="1400" dirty="0"/>
                    </a:p>
                  </a:txBody>
                  <a:tcPr/>
                </a:tc>
                <a:extLst>
                  <a:ext uri="{0D108BD9-81ED-4DB2-BD59-A6C34878D82A}">
                    <a16:rowId xmlns:a16="http://schemas.microsoft.com/office/drawing/2014/main" val="3124911747"/>
                  </a:ext>
                </a:extLst>
              </a:tr>
            </a:tbl>
          </a:graphicData>
        </a:graphic>
      </p:graphicFrame>
    </p:spTree>
    <p:extLst>
      <p:ext uri="{BB962C8B-B14F-4D97-AF65-F5344CB8AC3E}">
        <p14:creationId xmlns:p14="http://schemas.microsoft.com/office/powerpoint/2010/main" val="4182282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58ADB93-5D0C-FA20-584A-2E523B7A97E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510EF6-A000-4896-B49D-8CC8284E9B72}"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7" name="Title 1">
            <a:extLst>
              <a:ext uri="{FF2B5EF4-FFF2-40B4-BE49-F238E27FC236}">
                <a16:creationId xmlns:a16="http://schemas.microsoft.com/office/drawing/2014/main" id="{09AC12D5-49CD-E610-23D8-30E8858A4B04}"/>
              </a:ext>
            </a:extLst>
          </p:cNvPr>
          <p:cNvSpPr txBox="1">
            <a:spLocks/>
          </p:cNvSpPr>
          <p:nvPr/>
        </p:nvSpPr>
        <p:spPr>
          <a:xfrm>
            <a:off x="375622" y="515382"/>
            <a:ext cx="2987935" cy="5827236"/>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1500"/>
              </a:spcBef>
              <a:spcAft>
                <a:spcPts val="0"/>
              </a:spcAft>
              <a:buClrTx/>
              <a:buSzTx/>
              <a:buFontTx/>
              <a:buNone/>
              <a:tabLst/>
              <a:defRPr/>
            </a:pPr>
            <a:r>
              <a:rPr kumimoji="0" lang="en-US" sz="3600" b="1" i="0" u="none" strike="noStrike" kern="1200" cap="none" spc="0" normalizeH="0" baseline="0" noProof="0" dirty="0">
                <a:ln>
                  <a:noFill/>
                </a:ln>
                <a:solidFill>
                  <a:srgbClr val="0E2841">
                    <a:lumMod val="90000"/>
                    <a:lumOff val="10000"/>
                  </a:srgbClr>
                </a:solidFill>
                <a:effectLst/>
                <a:uLnTx/>
                <a:uFillTx/>
                <a:latin typeface="Aptos Display" panose="02110004020202020204"/>
                <a:ea typeface="+mj-ea"/>
                <a:cs typeface="+mj-cs"/>
              </a:rPr>
              <a:t>Category 4</a:t>
            </a:r>
          </a:p>
          <a:p>
            <a:pPr marL="0" marR="0" lvl="0" indent="0" algn="l" defTabSz="914400" rtl="0" eaLnBrk="1" fontAlgn="auto" latinLnBrk="0" hangingPunct="1">
              <a:lnSpc>
                <a:spcPct val="90000"/>
              </a:lnSpc>
              <a:spcBef>
                <a:spcPts val="150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Display" panose="02110004020202020204"/>
                <a:ea typeface="+mj-ea"/>
                <a:cs typeface="+mj-cs"/>
              </a:rPr>
              <a:t>HB 5391</a:t>
            </a:r>
            <a:br>
              <a:rPr kumimoji="0" lang="en-US" sz="1400" b="0" i="0" u="none" strike="noStrike" kern="1200" cap="none" spc="0" normalizeH="0" baseline="0" noProof="0" dirty="0">
                <a:ln>
                  <a:noFill/>
                </a:ln>
                <a:solidFill>
                  <a:prstClr val="black"/>
                </a:solidFill>
                <a:effectLst/>
                <a:uLnTx/>
                <a:uFillTx/>
                <a:latin typeface="Aptos Display" panose="02110004020202020204"/>
                <a:ea typeface="+mj-ea"/>
                <a:cs typeface="+mj-cs"/>
              </a:rPr>
            </a:br>
            <a:r>
              <a:rPr kumimoji="0" lang="en-US" sz="1400" b="0" i="1" u="none" strike="noStrike" kern="1200" cap="none" spc="0" normalizeH="0" baseline="0" noProof="0" dirty="0">
                <a:ln>
                  <a:noFill/>
                </a:ln>
                <a:solidFill>
                  <a:srgbClr val="0E2841">
                    <a:lumMod val="90000"/>
                    <a:lumOff val="10000"/>
                  </a:srgbClr>
                </a:solidFill>
                <a:effectLst/>
                <a:uLnTx/>
                <a:uFillTx/>
                <a:latin typeface="Aptos Display" panose="02110004020202020204"/>
                <a:ea typeface="+mj-ea"/>
                <a:cs typeface="+mj-cs"/>
              </a:rPr>
              <a:t>Government Reporting Enhancement and Transparency Act Categories of Local Governments &amp; Reporting Standards</a:t>
            </a:r>
            <a:endParaRPr kumimoji="0" lang="en-US" sz="1400" b="1" i="0" u="none" strike="noStrike" kern="1200" cap="none" spc="0" normalizeH="0" baseline="0" noProof="0" dirty="0">
              <a:ln>
                <a:noFill/>
              </a:ln>
              <a:solidFill>
                <a:srgbClr val="0E2841">
                  <a:lumMod val="90000"/>
                  <a:lumOff val="10000"/>
                </a:srgbClr>
              </a:solidFill>
              <a:effectLst/>
              <a:uLnTx/>
              <a:uFillTx/>
              <a:latin typeface="Aptos Display" panose="02110004020202020204"/>
              <a:ea typeface="+mj-ea"/>
              <a:cs typeface="+mj-cs"/>
            </a:endParaRPr>
          </a:p>
        </p:txBody>
      </p:sp>
      <p:graphicFrame>
        <p:nvGraphicFramePr>
          <p:cNvPr id="11" name="Table 10">
            <a:extLst>
              <a:ext uri="{FF2B5EF4-FFF2-40B4-BE49-F238E27FC236}">
                <a16:creationId xmlns:a16="http://schemas.microsoft.com/office/drawing/2014/main" id="{13580576-C4C9-CD45-04C8-7037A7CB2AE3}"/>
              </a:ext>
            </a:extLst>
          </p:cNvPr>
          <p:cNvGraphicFramePr>
            <a:graphicFrameLocks noGrp="1"/>
          </p:cNvGraphicFramePr>
          <p:nvPr>
            <p:extLst>
              <p:ext uri="{D42A27DB-BD31-4B8C-83A1-F6EECF244321}">
                <p14:modId xmlns:p14="http://schemas.microsoft.com/office/powerpoint/2010/main" val="1019317088"/>
              </p:ext>
            </p:extLst>
          </p:nvPr>
        </p:nvGraphicFramePr>
        <p:xfrm>
          <a:off x="3363557" y="305435"/>
          <a:ext cx="8330005" cy="6416040"/>
        </p:xfrm>
        <a:graphic>
          <a:graphicData uri="http://schemas.openxmlformats.org/drawingml/2006/table">
            <a:tbl>
              <a:tblPr firstRow="1" bandRow="1">
                <a:tableStyleId>{C4B1156A-380E-4F78-BDF5-A606A8083BF9}</a:tableStyleId>
              </a:tblPr>
              <a:tblGrid>
                <a:gridCol w="2181922">
                  <a:extLst>
                    <a:ext uri="{9D8B030D-6E8A-4147-A177-3AD203B41FA5}">
                      <a16:colId xmlns:a16="http://schemas.microsoft.com/office/drawing/2014/main" val="3787588152"/>
                    </a:ext>
                  </a:extLst>
                </a:gridCol>
                <a:gridCol w="6148083">
                  <a:extLst>
                    <a:ext uri="{9D8B030D-6E8A-4147-A177-3AD203B41FA5}">
                      <a16:colId xmlns:a16="http://schemas.microsoft.com/office/drawing/2014/main" val="139706483"/>
                    </a:ext>
                  </a:extLst>
                </a:gridCol>
              </a:tblGrid>
              <a:tr h="182147">
                <a:tc>
                  <a:txBody>
                    <a:bodyPr/>
                    <a:lstStyle/>
                    <a:p>
                      <a:r>
                        <a:rPr lang="en-US" dirty="0"/>
                        <a:t>Report</a:t>
                      </a:r>
                    </a:p>
                  </a:txBody>
                  <a:tcPr/>
                </a:tc>
                <a:tc>
                  <a:txBody>
                    <a:bodyPr/>
                    <a:lstStyle/>
                    <a:p>
                      <a:r>
                        <a:rPr lang="en-US" sz="1800" b="0" kern="1200" dirty="0">
                          <a:solidFill>
                            <a:schemeClr val="dk1"/>
                          </a:solidFill>
                          <a:effectLst/>
                          <a:latin typeface="+mn-lt"/>
                          <a:ea typeface="+mn-ea"/>
                          <a:cs typeface="+mn-cs"/>
                        </a:rPr>
                        <a:t>Two signed electronic report</a:t>
                      </a:r>
                      <a:r>
                        <a:rPr lang="en-US" b="0" dirty="0">
                          <a:effectLst/>
                        </a:rPr>
                        <a:t> </a:t>
                      </a:r>
                      <a:endParaRPr lang="en-US" b="0" dirty="0"/>
                    </a:p>
                  </a:txBody>
                  <a:tcPr/>
                </a:tc>
                <a:extLst>
                  <a:ext uri="{0D108BD9-81ED-4DB2-BD59-A6C34878D82A}">
                    <a16:rowId xmlns:a16="http://schemas.microsoft.com/office/drawing/2014/main" val="2546224009"/>
                  </a:ext>
                </a:extLst>
              </a:tr>
              <a:tr h="692098">
                <a:tc>
                  <a:txBody>
                    <a:bodyPr/>
                    <a:lstStyle/>
                    <a:p>
                      <a:r>
                        <a:rPr lang="en-US" sz="1800" b="1" kern="1200" dirty="0">
                          <a:solidFill>
                            <a:schemeClr val="dk1"/>
                          </a:solidFill>
                          <a:effectLst/>
                          <a:latin typeface="+mn-lt"/>
                          <a:ea typeface="+mn-ea"/>
                          <a:cs typeface="+mn-cs"/>
                        </a:rPr>
                        <a:t>Annual Cash </a:t>
                      </a:r>
                      <a:br>
                        <a:rPr lang="en-US" sz="1800" b="1" kern="1200" dirty="0">
                          <a:solidFill>
                            <a:schemeClr val="dk1"/>
                          </a:solidFill>
                          <a:effectLst/>
                          <a:latin typeface="+mn-lt"/>
                          <a:ea typeface="+mn-ea"/>
                          <a:cs typeface="+mn-cs"/>
                        </a:rPr>
                      </a:br>
                      <a:r>
                        <a:rPr lang="en-US" sz="1800" b="1" kern="1200" dirty="0">
                          <a:solidFill>
                            <a:schemeClr val="dk1"/>
                          </a:solidFill>
                          <a:effectLst/>
                          <a:latin typeface="+mn-lt"/>
                          <a:ea typeface="+mn-ea"/>
                          <a:cs typeface="+mn-cs"/>
                        </a:rPr>
                        <a:t>Receipts $ Threshold</a:t>
                      </a:r>
                      <a:r>
                        <a:rPr lang="en-US" dirty="0">
                          <a:effectLst/>
                        </a:rPr>
                        <a:t> </a:t>
                      </a:r>
                      <a:endParaRPr lang="en-US" dirty="0"/>
                    </a:p>
                  </a:txBody>
                  <a:tcPr/>
                </a:tc>
                <a:tc>
                  <a:txBody>
                    <a:bodyPr/>
                    <a:lstStyle/>
                    <a:p>
                      <a:r>
                        <a:rPr lang="en-US" sz="1800" kern="1200" dirty="0">
                          <a:solidFill>
                            <a:schemeClr val="dk1"/>
                          </a:solidFill>
                          <a:effectLst/>
                          <a:latin typeface="+mn-lt"/>
                          <a:ea typeface="+mn-ea"/>
                          <a:cs typeface="+mn-cs"/>
                        </a:rPr>
                        <a:t>&gt;$35M</a:t>
                      </a:r>
                      <a:r>
                        <a:rPr lang="en-US" dirty="0">
                          <a:effectLst/>
                        </a:rPr>
                        <a:t> </a:t>
                      </a:r>
                      <a:endParaRPr lang="en-US" dirty="0"/>
                    </a:p>
                  </a:txBody>
                  <a:tcPr anchor="ctr"/>
                </a:tc>
                <a:extLst>
                  <a:ext uri="{0D108BD9-81ED-4DB2-BD59-A6C34878D82A}">
                    <a16:rowId xmlns:a16="http://schemas.microsoft.com/office/drawing/2014/main" val="2223918667"/>
                  </a:ext>
                </a:extLst>
              </a:tr>
              <a:tr h="280684">
                <a:tc>
                  <a:txBody>
                    <a:bodyPr/>
                    <a:lstStyle/>
                    <a:p>
                      <a:r>
                        <a:rPr lang="en-US" sz="1800" b="1" kern="1200" dirty="0">
                          <a:solidFill>
                            <a:schemeClr val="dk1"/>
                          </a:solidFill>
                          <a:effectLst/>
                          <a:latin typeface="+mn-lt"/>
                          <a:ea typeface="+mn-ea"/>
                          <a:cs typeface="+mn-cs"/>
                        </a:rPr>
                        <a:t>Frequency</a:t>
                      </a:r>
                      <a:r>
                        <a:rPr lang="en-US" dirty="0">
                          <a:effectLst/>
                        </a:rPr>
                        <a:t> </a:t>
                      </a:r>
                      <a:endParaRPr lang="en-US" dirty="0"/>
                    </a:p>
                  </a:txBody>
                  <a:tcPr/>
                </a:tc>
                <a:tc>
                  <a:txBody>
                    <a:bodyPr/>
                    <a:lstStyle/>
                    <a:p>
                      <a:r>
                        <a:rPr lang="en-US" sz="1800" kern="1200" dirty="0">
                          <a:solidFill>
                            <a:schemeClr val="dk1"/>
                          </a:solidFill>
                          <a:effectLst/>
                          <a:latin typeface="+mn-lt"/>
                          <a:ea typeface="+mn-ea"/>
                          <a:cs typeface="+mn-cs"/>
                        </a:rPr>
                        <a:t>Annual</a:t>
                      </a:r>
                      <a:r>
                        <a:rPr lang="en-US" dirty="0">
                          <a:effectLst/>
                        </a:rPr>
                        <a:t> </a:t>
                      </a:r>
                      <a:endParaRPr lang="en-US" dirty="0"/>
                    </a:p>
                  </a:txBody>
                  <a:tcPr/>
                </a:tc>
                <a:extLst>
                  <a:ext uri="{0D108BD9-81ED-4DB2-BD59-A6C34878D82A}">
                    <a16:rowId xmlns:a16="http://schemas.microsoft.com/office/drawing/2014/main" val="1088464492"/>
                  </a:ext>
                </a:extLst>
              </a:tr>
              <a:tr h="4197200">
                <a:tc>
                  <a:txBody>
                    <a:bodyPr/>
                    <a:lstStyle/>
                    <a:p>
                      <a:r>
                        <a:rPr lang="en-US" sz="1800" b="1" kern="1200" dirty="0">
                          <a:solidFill>
                            <a:schemeClr val="dk1"/>
                          </a:solidFill>
                          <a:effectLst/>
                          <a:latin typeface="+mn-lt"/>
                          <a:ea typeface="+mn-ea"/>
                          <a:cs typeface="+mn-cs"/>
                        </a:rPr>
                        <a:t>Scope</a:t>
                      </a:r>
                      <a:endParaRPr lang="en-US" dirty="0"/>
                    </a:p>
                  </a:txBody>
                  <a:tcPr/>
                </a:tc>
                <a:tc>
                  <a:txBody>
                    <a:bodyPr/>
                    <a:lstStyle/>
                    <a:p>
                      <a:pPr marL="0" lvl="0" indent="0">
                        <a:spcBef>
                          <a:spcPts val="1000"/>
                        </a:spcBef>
                        <a:buFont typeface="+mj-lt"/>
                        <a:buNone/>
                      </a:pPr>
                      <a:r>
                        <a:rPr lang="en-US" sz="1800" kern="1200" dirty="0">
                          <a:solidFill>
                            <a:schemeClr val="dk1"/>
                          </a:solidFill>
                          <a:effectLst/>
                          <a:latin typeface="+mn-lt"/>
                          <a:ea typeface="+mn-ea"/>
                          <a:cs typeface="+mn-cs"/>
                        </a:rPr>
                        <a:t>GAAP</a:t>
                      </a:r>
                      <a:br>
                        <a:rPr lang="en-US" sz="1800" kern="1200" dirty="0">
                          <a:solidFill>
                            <a:schemeClr val="dk1"/>
                          </a:solidFill>
                          <a:effectLst/>
                          <a:latin typeface="+mn-lt"/>
                          <a:ea typeface="+mn-ea"/>
                          <a:cs typeface="+mn-cs"/>
                        </a:rPr>
                      </a:br>
                      <a:r>
                        <a:rPr lang="en-US" sz="1200" i="1" kern="1200" dirty="0">
                          <a:solidFill>
                            <a:schemeClr val="accent2">
                              <a:lumMod val="75000"/>
                            </a:schemeClr>
                          </a:solidFill>
                          <a:effectLst/>
                          <a:latin typeface="+mn-lt"/>
                          <a:ea typeface="+mn-ea"/>
                          <a:cs typeface="+mn-cs"/>
                        </a:rPr>
                        <a:t>(</a:t>
                      </a:r>
                      <a:r>
                        <a:rPr lang="en-US" sz="1400" i="1" kern="1200" dirty="0">
                          <a:solidFill>
                            <a:schemeClr val="accent2">
                              <a:lumMod val="75000"/>
                            </a:schemeClr>
                          </a:solidFill>
                          <a:effectLst/>
                          <a:latin typeface="+mn-lt"/>
                          <a:ea typeface="+mn-ea"/>
                          <a:cs typeface="+mn-cs"/>
                        </a:rPr>
                        <a:t>The local government would prepare its financial statements using U.S.)</a:t>
                      </a:r>
                      <a:br>
                        <a:rPr lang="en-US" sz="1800" kern="1200" dirty="0">
                          <a:solidFill>
                            <a:schemeClr val="accent2">
                              <a:lumMod val="75000"/>
                            </a:schemeClr>
                          </a:solidFill>
                          <a:effectLst/>
                          <a:latin typeface="+mn-lt"/>
                          <a:ea typeface="+mn-ea"/>
                          <a:cs typeface="+mn-cs"/>
                        </a:rPr>
                      </a:br>
                      <a:r>
                        <a:rPr lang="en-US" sz="1800" kern="1200" dirty="0">
                          <a:solidFill>
                            <a:schemeClr val="dk1"/>
                          </a:solidFill>
                          <a:effectLst/>
                          <a:latin typeface="+mn-lt"/>
                          <a:ea typeface="+mn-ea"/>
                          <a:cs typeface="+mn-cs"/>
                        </a:rPr>
                        <a:t>GAAS/GAGAS</a:t>
                      </a:r>
                      <a:br>
                        <a:rPr lang="en-US" sz="1800" kern="1200" dirty="0">
                          <a:solidFill>
                            <a:schemeClr val="dk1"/>
                          </a:solidFill>
                          <a:effectLst/>
                          <a:latin typeface="+mn-lt"/>
                          <a:ea typeface="+mn-ea"/>
                          <a:cs typeface="+mn-cs"/>
                        </a:rPr>
                      </a:br>
                      <a:r>
                        <a:rPr lang="en-US" sz="1400" kern="1200" dirty="0">
                          <a:solidFill>
                            <a:schemeClr val="accent2">
                              <a:lumMod val="75000"/>
                            </a:schemeClr>
                          </a:solidFill>
                          <a:effectLst/>
                          <a:latin typeface="+mn-lt"/>
                          <a:ea typeface="+mn-ea"/>
                          <a:cs typeface="+mn-cs"/>
                        </a:rPr>
                        <a:t>(</a:t>
                      </a:r>
                      <a:r>
                        <a:rPr lang="en-US" sz="1400" i="1" kern="1200" dirty="0">
                          <a:solidFill>
                            <a:schemeClr val="accent2">
                              <a:lumMod val="75000"/>
                            </a:schemeClr>
                          </a:solidFill>
                          <a:effectLst/>
                          <a:latin typeface="+mn-lt"/>
                          <a:ea typeface="+mn-ea"/>
                          <a:cs typeface="+mn-cs"/>
                        </a:rPr>
                        <a:t>The financial audit would follow the AICPA’s Codification of Statements on Auditing Standards and the GAO’s Yellow Book (if applicable</a:t>
                      </a:r>
                      <a:r>
                        <a:rPr lang="en-US" sz="1400" i="1" dirty="0">
                          <a:solidFill>
                            <a:schemeClr val="accent2">
                              <a:lumMod val="75000"/>
                            </a:schemeClr>
                          </a:solidFill>
                          <a:effectLst/>
                        </a:rPr>
                        <a:t>).</a:t>
                      </a:r>
                      <a:endParaRPr lang="en-US" sz="1400" i="1" kern="1200" dirty="0">
                        <a:solidFill>
                          <a:schemeClr val="accent2">
                            <a:lumMod val="75000"/>
                          </a:schemeClr>
                        </a:solidFill>
                        <a:effectLst/>
                        <a:latin typeface="+mn-lt"/>
                        <a:ea typeface="+mn-ea"/>
                        <a:cs typeface="+mn-cs"/>
                      </a:endParaRPr>
                    </a:p>
                    <a:p>
                      <a:pPr marL="0" marR="0" lvl="0" indent="0" algn="l" defTabSz="914400" rtl="0" eaLnBrk="1" fontAlgn="auto" latinLnBrk="0" hangingPunct="1">
                        <a:lnSpc>
                          <a:spcPct val="100000"/>
                        </a:lnSpc>
                        <a:spcBef>
                          <a:spcPts val="1000"/>
                        </a:spcBef>
                        <a:spcAft>
                          <a:spcPts val="0"/>
                        </a:spcAft>
                        <a:buClrTx/>
                        <a:buSzTx/>
                        <a:buFont typeface="+mj-lt"/>
                        <a:buNone/>
                        <a:tabLst/>
                        <a:defRPr/>
                      </a:pPr>
                      <a:r>
                        <a:rPr lang="en-US" sz="1800" kern="1200" dirty="0">
                          <a:solidFill>
                            <a:schemeClr val="dk1"/>
                          </a:solidFill>
                          <a:effectLst/>
                          <a:latin typeface="+mn-lt"/>
                          <a:ea typeface="+mn-ea"/>
                          <a:cs typeface="+mn-cs"/>
                        </a:rPr>
                        <a:t>AUPs</a:t>
                      </a:r>
                      <a:br>
                        <a:rPr lang="en-US" sz="1800" kern="1200" dirty="0">
                          <a:solidFill>
                            <a:schemeClr val="dk1"/>
                          </a:solidFill>
                          <a:effectLst/>
                          <a:latin typeface="+mn-lt"/>
                          <a:ea typeface="+mn-ea"/>
                          <a:cs typeface="+mn-cs"/>
                        </a:rPr>
                      </a:br>
                      <a:r>
                        <a:rPr lang="en-US" sz="1400" i="1" kern="1200" dirty="0">
                          <a:solidFill>
                            <a:schemeClr val="accent2">
                              <a:lumMod val="75000"/>
                            </a:schemeClr>
                          </a:solidFill>
                          <a:effectLst/>
                          <a:latin typeface="+mn-lt"/>
                          <a:ea typeface="+mn-ea"/>
                          <a:cs typeface="+mn-cs"/>
                        </a:rPr>
                        <a:t>Agreed-upon procedures would review the overarching categories based on fiscal activities and review procedures from an accountability perspective.  These would follow the AICPA’s Codification of Statements on Standards for Attestation Engagements. </a:t>
                      </a:r>
                    </a:p>
                    <a:p>
                      <a:pPr marL="0" marR="0" lvl="0" indent="0" algn="l" defTabSz="914400" rtl="0" eaLnBrk="1" fontAlgn="auto" latinLnBrk="0" hangingPunct="1">
                        <a:lnSpc>
                          <a:spcPct val="100000"/>
                        </a:lnSpc>
                        <a:spcBef>
                          <a:spcPts val="1000"/>
                        </a:spcBef>
                        <a:spcAft>
                          <a:spcPts val="0"/>
                        </a:spcAft>
                        <a:buClrTx/>
                        <a:buSzTx/>
                        <a:buFont typeface="+mj-lt"/>
                        <a:buNone/>
                        <a:tabLst>
                          <a:tab pos="2514600" algn="l"/>
                        </a:tabLst>
                        <a:defRPr/>
                      </a:pPr>
                      <a:r>
                        <a:rPr lang="en-US" sz="1400" b="1" i="1" kern="1200" dirty="0">
                          <a:solidFill>
                            <a:schemeClr val="accent2">
                              <a:lumMod val="75000"/>
                            </a:schemeClr>
                          </a:solidFill>
                          <a:effectLst/>
                          <a:latin typeface="+mn-lt"/>
                          <a:ea typeface="+mn-ea"/>
                          <a:cs typeface="+mn-cs"/>
                        </a:rPr>
                        <a:t>FISCAL	ACCOUNTABILITY</a:t>
                      </a:r>
                      <a:br>
                        <a:rPr lang="en-US" sz="1400" b="1" i="1" kern="1200" dirty="0">
                          <a:solidFill>
                            <a:schemeClr val="accent2">
                              <a:lumMod val="75000"/>
                            </a:schemeClr>
                          </a:solidFill>
                          <a:effectLst/>
                          <a:latin typeface="+mn-lt"/>
                          <a:ea typeface="+mn-ea"/>
                          <a:cs typeface="+mn-cs"/>
                        </a:rPr>
                      </a:br>
                      <a:r>
                        <a:rPr lang="en-US" sz="1400" b="0" i="1" kern="1200" dirty="0">
                          <a:solidFill>
                            <a:schemeClr val="accent2">
                              <a:lumMod val="75000"/>
                            </a:schemeClr>
                          </a:solidFill>
                          <a:effectLst/>
                          <a:latin typeface="+mn-lt"/>
                          <a:ea typeface="+mn-ea"/>
                          <a:cs typeface="+mn-cs"/>
                        </a:rPr>
                        <a:t>Cash Expenditures	Freedom of Information Act</a:t>
                      </a:r>
                      <a:br>
                        <a:rPr lang="en-US" sz="1400" b="0" i="1" kern="1200" dirty="0">
                          <a:solidFill>
                            <a:schemeClr val="accent2">
                              <a:lumMod val="75000"/>
                            </a:schemeClr>
                          </a:solidFill>
                          <a:effectLst/>
                          <a:latin typeface="+mn-lt"/>
                          <a:ea typeface="+mn-ea"/>
                          <a:cs typeface="+mn-cs"/>
                        </a:rPr>
                      </a:br>
                      <a:r>
                        <a:rPr lang="en-US" sz="1400" b="0" i="1" kern="1200" dirty="0">
                          <a:solidFill>
                            <a:schemeClr val="accent2">
                              <a:lumMod val="75000"/>
                            </a:schemeClr>
                          </a:solidFill>
                          <a:effectLst/>
                          <a:latin typeface="+mn-lt"/>
                          <a:ea typeface="+mn-ea"/>
                          <a:cs typeface="+mn-cs"/>
                        </a:rPr>
                        <a:t>Cash Receipts	Open Meetings Act</a:t>
                      </a:r>
                      <a:br>
                        <a:rPr lang="en-US" sz="1400" b="0" i="1" kern="1200" dirty="0">
                          <a:solidFill>
                            <a:schemeClr val="accent2">
                              <a:lumMod val="75000"/>
                            </a:schemeClr>
                          </a:solidFill>
                          <a:effectLst/>
                          <a:latin typeface="+mn-lt"/>
                          <a:ea typeface="+mn-ea"/>
                          <a:cs typeface="+mn-cs"/>
                        </a:rPr>
                      </a:br>
                      <a:r>
                        <a:rPr lang="en-US" sz="1400" b="0" i="1" kern="1200" dirty="0">
                          <a:solidFill>
                            <a:schemeClr val="accent2">
                              <a:lumMod val="75000"/>
                            </a:schemeClr>
                          </a:solidFill>
                          <a:effectLst/>
                          <a:latin typeface="+mn-lt"/>
                          <a:ea typeface="+mn-ea"/>
                          <a:cs typeface="+mn-cs"/>
                        </a:rPr>
                        <a:t>Banking Requirements	Records Retention</a:t>
                      </a:r>
                      <a:br>
                        <a:rPr lang="en-US" sz="1400" b="0" i="1" kern="1200" dirty="0">
                          <a:solidFill>
                            <a:schemeClr val="accent2">
                              <a:lumMod val="75000"/>
                            </a:schemeClr>
                          </a:solidFill>
                          <a:effectLst/>
                          <a:latin typeface="+mn-lt"/>
                          <a:ea typeface="+mn-ea"/>
                          <a:cs typeface="+mn-cs"/>
                        </a:rPr>
                      </a:br>
                      <a:r>
                        <a:rPr lang="en-US" sz="1400" b="0" i="1" kern="1200" dirty="0">
                          <a:solidFill>
                            <a:schemeClr val="accent2">
                              <a:lumMod val="75000"/>
                            </a:schemeClr>
                          </a:solidFill>
                          <a:effectLst/>
                          <a:latin typeface="+mn-lt"/>
                          <a:ea typeface="+mn-ea"/>
                          <a:cs typeface="+mn-cs"/>
                        </a:rPr>
                        <a:t>Reconciliations of Accounts	Compensation of Officials</a:t>
                      </a:r>
                      <a:br>
                        <a:rPr lang="en-US" sz="1400" b="0" i="1" kern="1200" dirty="0">
                          <a:solidFill>
                            <a:schemeClr val="accent2">
                              <a:lumMod val="75000"/>
                            </a:schemeClr>
                          </a:solidFill>
                          <a:effectLst/>
                          <a:latin typeface="+mn-lt"/>
                          <a:ea typeface="+mn-ea"/>
                          <a:cs typeface="+mn-cs"/>
                        </a:rPr>
                      </a:br>
                      <a:r>
                        <a:rPr lang="en-US" sz="1400" b="0" i="1" kern="1200" dirty="0">
                          <a:solidFill>
                            <a:schemeClr val="accent2">
                              <a:lumMod val="75000"/>
                            </a:schemeClr>
                          </a:solidFill>
                          <a:effectLst/>
                          <a:latin typeface="+mn-lt"/>
                          <a:ea typeface="+mn-ea"/>
                          <a:cs typeface="+mn-cs"/>
                        </a:rPr>
                        <a:t>Bond Requirements	Capital Asset Record Keeping</a:t>
                      </a:r>
                    </a:p>
                    <a:p>
                      <a:pPr marL="0" marR="0" lvl="0" indent="0" algn="l" defTabSz="914400" rtl="0" eaLnBrk="1" fontAlgn="auto" latinLnBrk="0" hangingPunct="1">
                        <a:lnSpc>
                          <a:spcPct val="100000"/>
                        </a:lnSpc>
                        <a:spcBef>
                          <a:spcPts val="1000"/>
                        </a:spcBef>
                        <a:spcAft>
                          <a:spcPts val="0"/>
                        </a:spcAft>
                        <a:buClrTx/>
                        <a:buSzTx/>
                        <a:buFont typeface="+mj-lt"/>
                        <a:buNone/>
                        <a:tabLst/>
                        <a:defRPr/>
                      </a:pPr>
                      <a:r>
                        <a:rPr lang="en-US" sz="1800" kern="1200" dirty="0">
                          <a:solidFill>
                            <a:schemeClr val="dk1"/>
                          </a:solidFill>
                          <a:effectLst/>
                          <a:latin typeface="+mn-lt"/>
                          <a:ea typeface="+mn-ea"/>
                          <a:cs typeface="+mn-cs"/>
                        </a:rPr>
                        <a:t>Other Contractual</a:t>
                      </a:r>
                      <a:br>
                        <a:rPr lang="en-US" sz="1400" kern="1200" dirty="0">
                          <a:solidFill>
                            <a:schemeClr val="dk1"/>
                          </a:solidFill>
                          <a:effectLst/>
                          <a:latin typeface="+mn-lt"/>
                          <a:ea typeface="+mn-ea"/>
                          <a:cs typeface="+mn-cs"/>
                        </a:rPr>
                      </a:br>
                      <a:r>
                        <a:rPr lang="en-US" sz="1400" i="1" kern="1200" dirty="0">
                          <a:solidFill>
                            <a:schemeClr val="accent2">
                              <a:lumMod val="75000"/>
                            </a:schemeClr>
                          </a:solidFill>
                          <a:effectLst/>
                          <a:latin typeface="+mn-lt"/>
                          <a:ea typeface="+mn-ea"/>
                          <a:cs typeface="+mn-cs"/>
                        </a:rPr>
                        <a:t>Other contractual includes a Single Audit or bond covenants, when applicable</a:t>
                      </a:r>
                      <a:r>
                        <a:rPr lang="en-US" sz="1200" i="1" kern="1200" dirty="0">
                          <a:solidFill>
                            <a:schemeClr val="accent2">
                              <a:lumMod val="75000"/>
                            </a:schemeClr>
                          </a:solidFill>
                          <a:effectLst/>
                          <a:latin typeface="+mn-lt"/>
                          <a:ea typeface="+mn-ea"/>
                          <a:cs typeface="+mn-cs"/>
                        </a:rPr>
                        <a:t>.</a:t>
                      </a:r>
                      <a:endParaRPr lang="en-US" dirty="0"/>
                    </a:p>
                  </a:txBody>
                  <a:tcPr/>
                </a:tc>
                <a:extLst>
                  <a:ext uri="{0D108BD9-81ED-4DB2-BD59-A6C34878D82A}">
                    <a16:rowId xmlns:a16="http://schemas.microsoft.com/office/drawing/2014/main" val="3124911747"/>
                  </a:ext>
                </a:extLst>
              </a:tr>
            </a:tbl>
          </a:graphicData>
        </a:graphic>
      </p:graphicFrame>
    </p:spTree>
    <p:extLst>
      <p:ext uri="{BB962C8B-B14F-4D97-AF65-F5344CB8AC3E}">
        <p14:creationId xmlns:p14="http://schemas.microsoft.com/office/powerpoint/2010/main" val="1407324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DA592FB-A601-4BA7-DF96-0A9A78FEFFD0}"/>
              </a:ext>
            </a:extLst>
          </p:cNvPr>
          <p:cNvSpPr>
            <a:spLocks noGrp="1"/>
          </p:cNvSpPr>
          <p:nvPr>
            <p:ph type="title"/>
          </p:nvPr>
        </p:nvSpPr>
        <p:spPr>
          <a:xfrm>
            <a:off x="1136397" y="95538"/>
            <a:ext cx="5323715" cy="1642970"/>
          </a:xfrm>
        </p:spPr>
        <p:txBody>
          <a:bodyPr anchor="b">
            <a:normAutofit/>
          </a:bodyPr>
          <a:lstStyle/>
          <a:p>
            <a:r>
              <a:rPr kumimoji="0" lang="en-US" sz="2500" b="0" i="0" u="none" strike="noStrike" kern="1200" cap="none" spc="0" normalizeH="0" baseline="0" noProof="0" dirty="0">
                <a:ln>
                  <a:noFill/>
                </a:ln>
                <a:effectLst/>
                <a:uLnTx/>
                <a:uFillTx/>
                <a:latin typeface="Aptos Display" panose="02110004020202020204"/>
                <a:ea typeface="+mj-ea"/>
                <a:cs typeface="+mj-cs"/>
              </a:rPr>
              <a:t>LONG TERM SOLUTION</a:t>
            </a:r>
            <a:br>
              <a:rPr kumimoji="0" lang="en-US" sz="2500" b="0" i="0" u="none" strike="noStrike" kern="1200" cap="none" spc="0" normalizeH="0" baseline="0" noProof="0" dirty="0">
                <a:ln>
                  <a:noFill/>
                </a:ln>
                <a:effectLst/>
                <a:uLnTx/>
                <a:uFillTx/>
                <a:latin typeface="Aptos Display" panose="02110004020202020204"/>
                <a:ea typeface="+mj-ea"/>
                <a:cs typeface="+mj-cs"/>
              </a:rPr>
            </a:br>
            <a:r>
              <a:rPr kumimoji="0" lang="en-US" sz="2500" b="0" i="0" u="none" strike="noStrike" kern="1200" cap="none" spc="0" normalizeH="0" baseline="0" noProof="0" dirty="0">
                <a:ln>
                  <a:noFill/>
                </a:ln>
                <a:effectLst/>
                <a:uLnTx/>
                <a:uFillTx/>
                <a:latin typeface="Aptos Display" panose="02110004020202020204"/>
                <a:ea typeface="+mj-ea"/>
                <a:cs typeface="+mj-cs"/>
              </a:rPr>
              <a:t>HB 5391 </a:t>
            </a:r>
            <a:br>
              <a:rPr kumimoji="0" lang="en-US" sz="2500" b="0" i="0" u="none" strike="noStrike" kern="1200" cap="none" spc="0" normalizeH="0" baseline="0" noProof="0" dirty="0">
                <a:ln>
                  <a:noFill/>
                </a:ln>
                <a:effectLst/>
                <a:uLnTx/>
                <a:uFillTx/>
                <a:latin typeface="Aptos Display" panose="02110004020202020204"/>
                <a:ea typeface="+mj-ea"/>
                <a:cs typeface="+mj-cs"/>
              </a:rPr>
            </a:br>
            <a:r>
              <a:rPr kumimoji="0" lang="en-US" sz="2500" b="0" i="1" u="none" strike="noStrike" kern="1200" cap="none" spc="0" normalizeH="0" baseline="0" noProof="0" dirty="0">
                <a:ln>
                  <a:noFill/>
                </a:ln>
                <a:effectLst/>
                <a:uLnTx/>
                <a:uFillTx/>
                <a:latin typeface="Aptos Display" panose="02110004020202020204"/>
                <a:ea typeface="+mj-ea"/>
                <a:cs typeface="+mj-cs"/>
              </a:rPr>
              <a:t>Government Reporting Enhancement </a:t>
            </a:r>
            <a:br>
              <a:rPr kumimoji="0" lang="en-US" sz="2500" b="0" i="1" u="none" strike="noStrike" kern="1200" cap="none" spc="0" normalizeH="0" baseline="0" noProof="0" dirty="0">
                <a:ln>
                  <a:noFill/>
                </a:ln>
                <a:effectLst/>
                <a:uLnTx/>
                <a:uFillTx/>
                <a:latin typeface="Aptos Display" panose="02110004020202020204"/>
                <a:ea typeface="+mj-ea"/>
                <a:cs typeface="+mj-cs"/>
              </a:rPr>
            </a:br>
            <a:r>
              <a:rPr kumimoji="0" lang="en-US" sz="2500" b="0" i="1" u="none" strike="noStrike" kern="1200" cap="none" spc="0" normalizeH="0" baseline="0" noProof="0" dirty="0">
                <a:ln>
                  <a:noFill/>
                </a:ln>
                <a:effectLst/>
                <a:uLnTx/>
                <a:uFillTx/>
                <a:latin typeface="Aptos Display" panose="02110004020202020204"/>
                <a:ea typeface="+mj-ea"/>
                <a:cs typeface="+mj-cs"/>
              </a:rPr>
              <a:t>and Transparency Act</a:t>
            </a:r>
            <a:endParaRPr lang="en-US" sz="2500" dirty="0"/>
          </a:p>
        </p:txBody>
      </p:sp>
      <p:sp>
        <p:nvSpPr>
          <p:cNvPr id="27" name="Content Placeholder 2">
            <a:extLst>
              <a:ext uri="{FF2B5EF4-FFF2-40B4-BE49-F238E27FC236}">
                <a16:creationId xmlns:a16="http://schemas.microsoft.com/office/drawing/2014/main" id="{169EABB1-AEB5-FE67-30DE-6E30128A5E83}"/>
              </a:ext>
            </a:extLst>
          </p:cNvPr>
          <p:cNvSpPr>
            <a:spLocks noGrp="1"/>
          </p:cNvSpPr>
          <p:nvPr>
            <p:ph idx="1"/>
          </p:nvPr>
        </p:nvSpPr>
        <p:spPr>
          <a:xfrm>
            <a:off x="457201" y="1834046"/>
            <a:ext cx="6201190" cy="4625332"/>
          </a:xfrm>
        </p:spPr>
        <p:txBody>
          <a:bodyPr anchor="t">
            <a:normAutofit/>
          </a:bodyPr>
          <a:lstStyle/>
          <a:p>
            <a:pPr marL="0" indent="0">
              <a:buNone/>
            </a:pPr>
            <a:r>
              <a:rPr lang="en-US" sz="1600" b="1" dirty="0"/>
              <a:t>COMPTROLLER BENEFITS</a:t>
            </a:r>
          </a:p>
          <a:p>
            <a:pPr marL="228600" marR="0" lvl="0" indent="-228600"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effectLst/>
                <a:uLnTx/>
                <a:uFillTx/>
                <a:latin typeface="Aptos Display" panose="02110004020202020204"/>
                <a:ea typeface="+mn-ea"/>
                <a:cs typeface="+mn-cs"/>
              </a:rPr>
              <a:t>Enhanced enforcement tools for chronic noncompliers</a:t>
            </a:r>
          </a:p>
          <a:p>
            <a:pPr marL="228600" marR="0" lvl="0" indent="-228600"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effectLst/>
                <a:uLnTx/>
                <a:uFillTx/>
                <a:latin typeface="Aptos Display" panose="02110004020202020204"/>
                <a:ea typeface="+mn-ea"/>
                <a:cs typeface="+mn-cs"/>
              </a:rPr>
              <a:t>Objective and transparent criteria for the Comptroller’s </a:t>
            </a:r>
            <a:r>
              <a:rPr lang="en-US" sz="1600" dirty="0">
                <a:latin typeface="Aptos Display" panose="02110004020202020204"/>
              </a:rPr>
              <a:t>granting of waivers to local governments</a:t>
            </a:r>
          </a:p>
          <a:p>
            <a:pPr marL="228600" marR="0" lvl="0" indent="-228600" defTabSz="914400" rtl="0" eaLnBrk="1" fontAlgn="auto" latinLnBrk="0" hangingPunct="1">
              <a:spcBef>
                <a:spcPts val="1000"/>
              </a:spcBef>
              <a:spcAft>
                <a:spcPts val="0"/>
              </a:spcAft>
              <a:buClrTx/>
              <a:buSzTx/>
              <a:buFont typeface="Arial" panose="020B0604020202020204" pitchFamily="34" charset="0"/>
              <a:buChar char="•"/>
              <a:tabLst/>
              <a:defRPr/>
            </a:pPr>
            <a:r>
              <a:rPr lang="en-US" sz="1600" dirty="0">
                <a:latin typeface="Aptos Display" panose="02110004020202020204"/>
              </a:rPr>
              <a:t>Waiver transparency through the posting of a record of waivers and basis for waivers and formal notification to legislators of waivers</a:t>
            </a:r>
          </a:p>
          <a:p>
            <a:pPr marL="228600" marR="0" lvl="0" indent="-228600" defTabSz="914400" rtl="0" eaLnBrk="1" fontAlgn="auto" latinLnBrk="0" hangingPunct="1">
              <a:spcBef>
                <a:spcPts val="1000"/>
              </a:spcBef>
              <a:spcAft>
                <a:spcPts val="0"/>
              </a:spcAft>
              <a:buClrTx/>
              <a:buSzTx/>
              <a:buFont typeface="Arial" panose="020B0604020202020204" pitchFamily="34" charset="0"/>
              <a:buChar char="•"/>
              <a:tabLst/>
              <a:defRPr/>
            </a:pPr>
            <a:r>
              <a:rPr lang="en-US" sz="1600" dirty="0">
                <a:latin typeface="Aptos Display" panose="02110004020202020204"/>
              </a:rPr>
              <a:t>Comptroller adoption of administrative rules to adapt to special needs of specific units of local government</a:t>
            </a:r>
          </a:p>
          <a:p>
            <a:pPr marL="228600" marR="0" lvl="0" indent="-228600" defTabSz="914400" rtl="0" eaLnBrk="1" fontAlgn="auto" latinLnBrk="0" hangingPunct="1">
              <a:spcBef>
                <a:spcPts val="1000"/>
              </a:spcBef>
              <a:spcAft>
                <a:spcPts val="0"/>
              </a:spcAft>
              <a:buClrTx/>
              <a:buSzTx/>
              <a:buFont typeface="Arial" panose="020B0604020202020204" pitchFamily="34" charset="0"/>
              <a:buChar char="•"/>
              <a:tabLst/>
              <a:defRPr/>
            </a:pPr>
            <a:r>
              <a:rPr lang="en-US" sz="1600" dirty="0">
                <a:latin typeface="Aptos Display" panose="02110004020202020204"/>
              </a:rPr>
              <a:t>Comptroller develops standardized templates and procedures</a:t>
            </a:r>
          </a:p>
          <a:p>
            <a:pPr marL="228600" marR="0" lvl="0" indent="-228600"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effectLst/>
                <a:uLnTx/>
                <a:uFillTx/>
                <a:latin typeface="Aptos Display" panose="02110004020202020204"/>
                <a:ea typeface="+mn-ea"/>
                <a:cs typeface="+mn-cs"/>
              </a:rPr>
              <a:t>Statewide database to assist local governments in RFQ for local government audits</a:t>
            </a:r>
          </a:p>
          <a:p>
            <a:pPr lvl="1">
              <a:spcBef>
                <a:spcPts val="1000"/>
              </a:spcBef>
              <a:defRPr/>
            </a:pPr>
            <a:r>
              <a:rPr lang="en-US" sz="1600" dirty="0">
                <a:latin typeface="Aptos Display" panose="02110004020202020204"/>
              </a:rPr>
              <a:t>Centralized repository for units of local government to post their RFQ for CPAs to perform audits</a:t>
            </a:r>
          </a:p>
          <a:p>
            <a:pPr lvl="1">
              <a:spcBef>
                <a:spcPts val="1000"/>
              </a:spcBef>
              <a:defRPr/>
            </a:pPr>
            <a:r>
              <a:rPr kumimoji="0" lang="en-US" sz="1600" b="0" i="0" u="none" strike="noStrike" kern="1200" cap="none" spc="0" normalizeH="0" baseline="0" noProof="0" dirty="0">
                <a:ln>
                  <a:noFill/>
                </a:ln>
                <a:effectLst/>
                <a:uLnTx/>
                <a:uFillTx/>
                <a:latin typeface="Aptos Display" panose="02110004020202020204"/>
                <a:ea typeface="+mn-ea"/>
                <a:cs typeface="+mn-cs"/>
              </a:rPr>
              <a:t>Centralized repository for CPAs and CPA firms to respond to RFQs from units of local government</a:t>
            </a:r>
          </a:p>
          <a:p>
            <a:endParaRPr lang="en-US" sz="1100" dirty="0"/>
          </a:p>
        </p:txBody>
      </p:sp>
      <p:sp>
        <p:nvSpPr>
          <p:cNvPr id="31" name="Rectangle 30">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87AC076F-D304-7CA4-DF8A-B54A2746AB1E}"/>
              </a:ext>
            </a:extLst>
          </p:cNvPr>
          <p:cNvPicPr>
            <a:picLocks noChangeAspect="1"/>
          </p:cNvPicPr>
          <p:nvPr/>
        </p:nvPicPr>
        <p:blipFill>
          <a:blip r:embed="rId2">
            <a:extLst>
              <a:ext uri="{28A0092B-C50C-407E-A947-70E740481C1C}">
                <a14:useLocalDpi xmlns:a14="http://schemas.microsoft.com/office/drawing/2010/main" val="0"/>
              </a:ext>
            </a:extLst>
          </a:blip>
          <a:srcRect t="1869" r="-2" b="-2"/>
          <a:stretch>
            <a:fillRect/>
          </a:stretch>
        </p:blipFill>
        <p:spPr>
          <a:xfrm>
            <a:off x="7075967" y="1424231"/>
            <a:ext cx="4170530" cy="4041431"/>
          </a:xfrm>
          <a:prstGeom prst="rect">
            <a:avLst/>
          </a:prstGeom>
        </p:spPr>
      </p:pic>
      <p:sp>
        <p:nvSpPr>
          <p:cNvPr id="3" name="Slide Number Placeholder 2">
            <a:extLst>
              <a:ext uri="{FF2B5EF4-FFF2-40B4-BE49-F238E27FC236}">
                <a16:creationId xmlns:a16="http://schemas.microsoft.com/office/drawing/2014/main" id="{D97DC02E-B764-C1EB-4C7B-7617710AA642}"/>
              </a:ext>
            </a:extLst>
          </p:cNvPr>
          <p:cNvSpPr>
            <a:spLocks noGrp="1"/>
          </p:cNvSpPr>
          <p:nvPr>
            <p:ph type="sldNum" sz="quarter" idx="12"/>
          </p:nvPr>
        </p:nvSpPr>
        <p:spPr>
          <a:xfrm>
            <a:off x="11704320" y="6459378"/>
            <a:ext cx="448056" cy="365125"/>
          </a:xfrm>
        </p:spPr>
        <p:txBody>
          <a:bodyPr>
            <a:normAutofit/>
          </a:bodyPr>
          <a:lstStyle/>
          <a:p>
            <a:pPr>
              <a:spcAft>
                <a:spcPts val="600"/>
              </a:spcAft>
            </a:pPr>
            <a:fld id="{7C510EF6-A000-4896-B49D-8CC8284E9B72}" type="slidenum">
              <a:rPr lang="en-US" sz="1100">
                <a:solidFill>
                  <a:srgbClr val="FFFFFF"/>
                </a:solidFill>
              </a:rPr>
              <a:pPr>
                <a:spcAft>
                  <a:spcPts val="600"/>
                </a:spcAft>
              </a:pPr>
              <a:t>14</a:t>
            </a:fld>
            <a:endParaRPr lang="en-US" sz="1100" dirty="0">
              <a:solidFill>
                <a:srgbClr val="FFFFFF"/>
              </a:solidFill>
            </a:endParaRPr>
          </a:p>
        </p:txBody>
      </p:sp>
    </p:spTree>
    <p:extLst>
      <p:ext uri="{BB962C8B-B14F-4D97-AF65-F5344CB8AC3E}">
        <p14:creationId xmlns:p14="http://schemas.microsoft.com/office/powerpoint/2010/main" val="2400805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E5DC29F-43C4-0E5F-CE4C-D5488A5876C3}"/>
              </a:ext>
            </a:extLst>
          </p:cNvPr>
          <p:cNvSpPr>
            <a:spLocks noGrp="1"/>
          </p:cNvSpPr>
          <p:nvPr>
            <p:ph type="title"/>
          </p:nvPr>
        </p:nvSpPr>
        <p:spPr>
          <a:xfrm>
            <a:off x="805378" y="238665"/>
            <a:ext cx="5251316" cy="1807305"/>
          </a:xfrm>
        </p:spPr>
        <p:txBody>
          <a:bodyPr>
            <a:normAutofit/>
          </a:bodyPr>
          <a:lstStyle/>
          <a:p>
            <a:r>
              <a:rPr kumimoji="0" lang="en-US" sz="3100" b="0" i="0" u="none" strike="noStrike" kern="1200" cap="none" spc="0" normalizeH="0" baseline="0" noProof="0" dirty="0">
                <a:ln>
                  <a:noFill/>
                </a:ln>
                <a:effectLst/>
                <a:uLnTx/>
                <a:uFillTx/>
                <a:latin typeface="Aptos Display" panose="02110004020202020204"/>
                <a:ea typeface="+mj-ea"/>
                <a:cs typeface="+mj-cs"/>
              </a:rPr>
              <a:t>LONG TERM SOLUTION</a:t>
            </a:r>
            <a:br>
              <a:rPr kumimoji="0" lang="en-US" sz="3100" b="0" i="0" u="none" strike="noStrike" kern="1200" cap="none" spc="0" normalizeH="0" baseline="0" noProof="0" dirty="0">
                <a:ln>
                  <a:noFill/>
                </a:ln>
                <a:effectLst/>
                <a:uLnTx/>
                <a:uFillTx/>
                <a:latin typeface="Aptos Display" panose="02110004020202020204"/>
                <a:ea typeface="+mj-ea"/>
                <a:cs typeface="+mj-cs"/>
              </a:rPr>
            </a:br>
            <a:r>
              <a:rPr kumimoji="0" lang="en-US" sz="3100" b="0" i="0" u="none" strike="noStrike" kern="1200" cap="none" spc="0" normalizeH="0" baseline="0" noProof="0" dirty="0">
                <a:ln>
                  <a:noFill/>
                </a:ln>
                <a:effectLst/>
                <a:uLnTx/>
                <a:uFillTx/>
                <a:latin typeface="Aptos Display" panose="02110004020202020204"/>
                <a:ea typeface="+mj-ea"/>
                <a:cs typeface="+mj-cs"/>
              </a:rPr>
              <a:t>HB 5391-</a:t>
            </a:r>
            <a:r>
              <a:rPr kumimoji="0" lang="en-US" sz="3100" b="0" i="1" u="none" strike="noStrike" kern="1200" cap="none" spc="0" normalizeH="0" baseline="0" noProof="0" dirty="0">
                <a:ln>
                  <a:noFill/>
                </a:ln>
                <a:effectLst/>
                <a:uLnTx/>
                <a:uFillTx/>
                <a:latin typeface="Aptos Display" panose="02110004020202020204"/>
                <a:ea typeface="+mj-ea"/>
                <a:cs typeface="+mj-cs"/>
              </a:rPr>
              <a:t>Government Reporting Enhancement and Transparency Act</a:t>
            </a:r>
            <a:endParaRPr lang="en-US" sz="3100" dirty="0"/>
          </a:p>
        </p:txBody>
      </p:sp>
      <p:sp>
        <p:nvSpPr>
          <p:cNvPr id="3" name="Content Placeholder 2">
            <a:extLst>
              <a:ext uri="{FF2B5EF4-FFF2-40B4-BE49-F238E27FC236}">
                <a16:creationId xmlns:a16="http://schemas.microsoft.com/office/drawing/2014/main" id="{C851355F-B501-E0CF-EE06-B2074CEBAE15}"/>
              </a:ext>
            </a:extLst>
          </p:cNvPr>
          <p:cNvSpPr>
            <a:spLocks noGrp="1"/>
          </p:cNvSpPr>
          <p:nvPr>
            <p:ph idx="1"/>
          </p:nvPr>
        </p:nvSpPr>
        <p:spPr>
          <a:xfrm>
            <a:off x="838200" y="2333297"/>
            <a:ext cx="5523689" cy="4159578"/>
          </a:xfrm>
        </p:spPr>
        <p:txBody>
          <a:bodyPr>
            <a:normAutofit/>
          </a:bodyPr>
          <a:lstStyle/>
          <a:p>
            <a:pPr marL="0" indent="0">
              <a:buNone/>
            </a:pPr>
            <a:r>
              <a:rPr lang="en-US" sz="1800" b="1" dirty="0"/>
              <a:t>LOCAL GOVERNMENT BENEFITS</a:t>
            </a:r>
          </a:p>
          <a:p>
            <a:r>
              <a:rPr lang="en-US" sz="1800" dirty="0"/>
              <a:t>Elimination of multiple and contradictory audit requirements</a:t>
            </a:r>
          </a:p>
          <a:p>
            <a:r>
              <a:rPr lang="en-US" sz="1800" dirty="0"/>
              <a:t>One stop centralized repository </a:t>
            </a:r>
          </a:p>
          <a:p>
            <a:r>
              <a:rPr lang="en-US" sz="1800" dirty="0"/>
              <a:t>Administrative rules to provide clarity and uniformity in reporting</a:t>
            </a:r>
          </a:p>
          <a:p>
            <a:pPr lvl="1">
              <a:spcBef>
                <a:spcPts val="1000"/>
              </a:spcBef>
              <a:defRPr/>
            </a:pPr>
            <a:r>
              <a:rPr kumimoji="0" lang="en-US" sz="1800" b="0" i="0" u="none" strike="noStrike" kern="1200" cap="none" spc="0" normalizeH="0" baseline="0" noProof="0" dirty="0">
                <a:ln>
                  <a:noFill/>
                </a:ln>
                <a:effectLst/>
                <a:uLnTx/>
                <a:uFillTx/>
                <a:latin typeface="Aptos" panose="02110004020202020204"/>
                <a:ea typeface="+mn-ea"/>
                <a:cs typeface="+mn-cs"/>
              </a:rPr>
              <a:t>Guidance from the Comptroller on standardized templates and procedures</a:t>
            </a:r>
          </a:p>
          <a:p>
            <a:r>
              <a:rPr lang="en-US" sz="1800" dirty="0"/>
              <a:t>Less competition for audit resources</a:t>
            </a:r>
          </a:p>
          <a:p>
            <a:r>
              <a:rPr lang="en-US" sz="1800" dirty="0"/>
              <a:t>Revectoring reporting requirements of smaller units of local government as Category 1 and Category 2 governments will have agreed-upon procedures versus a full financial audit</a:t>
            </a:r>
          </a:p>
          <a:p>
            <a:endParaRPr lang="en-US" sz="1600" dirty="0"/>
          </a:p>
          <a:p>
            <a:endParaRPr lang="en-US" sz="1600" dirty="0"/>
          </a:p>
          <a:p>
            <a:endParaRPr lang="en-US" sz="1600" dirty="0"/>
          </a:p>
          <a:p>
            <a:endParaRPr lang="en-US" sz="1600" dirty="0"/>
          </a:p>
        </p:txBody>
      </p:sp>
      <p:pic>
        <p:nvPicPr>
          <p:cNvPr id="5" name="Picture 4">
            <a:extLst>
              <a:ext uri="{FF2B5EF4-FFF2-40B4-BE49-F238E27FC236}">
                <a16:creationId xmlns:a16="http://schemas.microsoft.com/office/drawing/2014/main" id="{718FEA5A-6529-C5AF-0DBA-B2DE5F436923}"/>
              </a:ext>
            </a:extLst>
          </p:cNvPr>
          <p:cNvPicPr>
            <a:picLocks noChangeAspect="1"/>
          </p:cNvPicPr>
          <p:nvPr/>
        </p:nvPicPr>
        <p:blipFill>
          <a:blip r:embed="rId2"/>
          <a:srcRect l="16757" r="25206" b="-1"/>
          <a:stretch>
            <a:fillRect/>
          </a:stretch>
        </p:blipFill>
        <p:spPr>
          <a:xfrm>
            <a:off x="6973507" y="10"/>
            <a:ext cx="5218493" cy="6001956"/>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4" name="Slide Number Placeholder 3">
            <a:extLst>
              <a:ext uri="{FF2B5EF4-FFF2-40B4-BE49-F238E27FC236}">
                <a16:creationId xmlns:a16="http://schemas.microsoft.com/office/drawing/2014/main" id="{30830B9E-E1DA-9CC6-F678-117E417022E1}"/>
              </a:ext>
            </a:extLst>
          </p:cNvPr>
          <p:cNvSpPr>
            <a:spLocks noGrp="1"/>
          </p:cNvSpPr>
          <p:nvPr>
            <p:ph type="sldNum" sz="quarter" idx="12"/>
          </p:nvPr>
        </p:nvSpPr>
        <p:spPr>
          <a:xfrm>
            <a:off x="8610600" y="6356350"/>
            <a:ext cx="2743200" cy="365125"/>
          </a:xfrm>
        </p:spPr>
        <p:txBody>
          <a:bodyPr>
            <a:normAutofit/>
          </a:bodyPr>
          <a:lstStyle/>
          <a:p>
            <a:pPr>
              <a:spcAft>
                <a:spcPts val="600"/>
              </a:spcAft>
            </a:pPr>
            <a:fld id="{7C510EF6-A000-4896-B49D-8CC8284E9B72}" type="slidenum">
              <a:rPr lang="en-US">
                <a:solidFill>
                  <a:srgbClr val="FFFFFF"/>
                </a:solidFill>
              </a:rPr>
              <a:pPr>
                <a:spcAft>
                  <a:spcPts val="600"/>
                </a:spcAft>
              </a:pPr>
              <a:t>15</a:t>
            </a:fld>
            <a:endParaRPr lang="en-US" dirty="0">
              <a:solidFill>
                <a:srgbClr val="FFFFFF"/>
              </a:solidFill>
            </a:endParaRPr>
          </a:p>
        </p:txBody>
      </p:sp>
    </p:spTree>
    <p:extLst>
      <p:ext uri="{BB962C8B-B14F-4D97-AF65-F5344CB8AC3E}">
        <p14:creationId xmlns:p14="http://schemas.microsoft.com/office/powerpoint/2010/main" val="24541783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A142319-1B6D-6D00-486A-D34C50EEE724}"/>
              </a:ext>
            </a:extLst>
          </p:cNvPr>
          <p:cNvSpPr>
            <a:spLocks noGrp="1"/>
          </p:cNvSpPr>
          <p:nvPr>
            <p:ph type="title"/>
          </p:nvPr>
        </p:nvSpPr>
        <p:spPr>
          <a:xfrm>
            <a:off x="1136397" y="502020"/>
            <a:ext cx="5323715" cy="1642970"/>
          </a:xfrm>
        </p:spPr>
        <p:txBody>
          <a:bodyPr anchor="b">
            <a:normAutofit/>
          </a:bodyPr>
          <a:lstStyle/>
          <a:p>
            <a:r>
              <a:rPr kumimoji="0" lang="en-US" sz="2800" b="0" i="0" u="none" strike="noStrike" kern="1200" cap="none" spc="0" normalizeH="0" baseline="0" noProof="0" dirty="0">
                <a:ln>
                  <a:noFill/>
                </a:ln>
                <a:effectLst/>
                <a:uLnTx/>
                <a:uFillTx/>
                <a:latin typeface="Aptos Display" panose="02110004020202020204"/>
                <a:ea typeface="+mj-ea"/>
                <a:cs typeface="+mj-cs"/>
              </a:rPr>
              <a:t>LONG TERM SOLUTION</a:t>
            </a:r>
            <a:br>
              <a:rPr kumimoji="0" lang="en-US" sz="2800" b="0" i="0" u="none" strike="noStrike" kern="1200" cap="none" spc="0" normalizeH="0" baseline="0" noProof="0" dirty="0">
                <a:ln>
                  <a:noFill/>
                </a:ln>
                <a:effectLst/>
                <a:uLnTx/>
                <a:uFillTx/>
                <a:latin typeface="Aptos Display" panose="02110004020202020204"/>
                <a:ea typeface="+mj-ea"/>
                <a:cs typeface="+mj-cs"/>
              </a:rPr>
            </a:br>
            <a:r>
              <a:rPr kumimoji="0" lang="en-US" sz="2800" b="0" i="0" u="none" strike="noStrike" kern="1200" cap="none" spc="0" normalizeH="0" baseline="0" noProof="0" dirty="0">
                <a:ln>
                  <a:noFill/>
                </a:ln>
                <a:effectLst/>
                <a:uLnTx/>
                <a:uFillTx/>
                <a:latin typeface="Aptos Display" panose="02110004020202020204"/>
                <a:ea typeface="+mj-ea"/>
                <a:cs typeface="+mj-cs"/>
              </a:rPr>
              <a:t>HB 5391 </a:t>
            </a:r>
            <a:r>
              <a:rPr kumimoji="0" lang="en-US" sz="2800" b="0" i="1" u="none" strike="noStrike" kern="1200" cap="none" spc="0" normalizeH="0" baseline="0" noProof="0" dirty="0">
                <a:ln>
                  <a:noFill/>
                </a:ln>
                <a:effectLst/>
                <a:uLnTx/>
                <a:uFillTx/>
                <a:latin typeface="Aptos Display" panose="02110004020202020204"/>
                <a:ea typeface="+mj-ea"/>
                <a:cs typeface="+mj-cs"/>
              </a:rPr>
              <a:t>Government Reporting Enhancement and Transparency Act</a:t>
            </a:r>
            <a:endParaRPr lang="en-US" sz="2800" dirty="0"/>
          </a:p>
        </p:txBody>
      </p:sp>
      <p:sp>
        <p:nvSpPr>
          <p:cNvPr id="3" name="Content Placeholder 2">
            <a:extLst>
              <a:ext uri="{FF2B5EF4-FFF2-40B4-BE49-F238E27FC236}">
                <a16:creationId xmlns:a16="http://schemas.microsoft.com/office/drawing/2014/main" id="{DD98E7EC-53B4-59A0-1B22-A5EB3AC23498}"/>
              </a:ext>
            </a:extLst>
          </p:cNvPr>
          <p:cNvSpPr>
            <a:spLocks noGrp="1"/>
          </p:cNvSpPr>
          <p:nvPr>
            <p:ph idx="1"/>
          </p:nvPr>
        </p:nvSpPr>
        <p:spPr>
          <a:xfrm>
            <a:off x="742950" y="2144990"/>
            <a:ext cx="6267449" cy="4314388"/>
          </a:xfrm>
        </p:spPr>
        <p:txBody>
          <a:bodyPr anchor="t">
            <a:normAutofit/>
          </a:bodyPr>
          <a:lstStyle/>
          <a:p>
            <a:pPr marL="0" indent="0">
              <a:buNone/>
            </a:pPr>
            <a:r>
              <a:rPr lang="en-US" sz="1800" b="1" dirty="0"/>
              <a:t>CPA &amp; CPA FIRMS</a:t>
            </a:r>
          </a:p>
          <a:p>
            <a:pPr marL="228600" marR="0" lvl="0" indent="-228600"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effectLst/>
                <a:uLnTx/>
                <a:uFillTx/>
                <a:latin typeface="Aptos" panose="02110004020202020204"/>
                <a:ea typeface="+mn-ea"/>
                <a:cs typeface="+mn-cs"/>
              </a:rPr>
              <a:t>Incentivizes broadening of the pool of CPAs and CPA firms to perform procedures alleviating overutilization</a:t>
            </a:r>
          </a:p>
          <a:p>
            <a:r>
              <a:rPr lang="en-US" sz="1800" dirty="0"/>
              <a:t>Deployment of new reporting frameworks for smaller units of local governments - Category 1 and Category 2 local governments</a:t>
            </a:r>
          </a:p>
          <a:p>
            <a:r>
              <a:rPr lang="en-US" sz="1800" dirty="0"/>
              <a:t>Sweet spot – AUPs focused on accountability measures versus financial audits for Category 2 local governments, while focusing on financial audits for the larger Category 3 and Category 4 local governments</a:t>
            </a:r>
          </a:p>
          <a:p>
            <a:r>
              <a:rPr lang="en-US" sz="1800" dirty="0"/>
              <a:t>Peer Review - Engagement Review versus System Review for AUPs</a:t>
            </a:r>
          </a:p>
          <a:p>
            <a:pPr marL="228600" marR="0" lvl="0" indent="-228600"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effectLst/>
                <a:uLnTx/>
                <a:uFillTx/>
                <a:latin typeface="Aptos" panose="02110004020202020204"/>
                <a:ea typeface="+mn-ea"/>
                <a:cs typeface="+mn-cs"/>
              </a:rPr>
              <a:t>Workforce multiplier to focus of CPA review and audit resources based on risk and higher-level reviews</a:t>
            </a:r>
          </a:p>
          <a:p>
            <a:endParaRPr lang="en-US" sz="1400" dirty="0"/>
          </a:p>
          <a:p>
            <a:endParaRPr lang="en-US" sz="1400" dirty="0"/>
          </a:p>
        </p:txBody>
      </p:sp>
      <p:sp>
        <p:nvSpPr>
          <p:cNvPr id="26" name="Rectangle 25">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D7B3FBB6-B4B9-6152-0CC0-0FD48CCA45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57818" y="1411605"/>
            <a:ext cx="4170530" cy="4180983"/>
          </a:xfrm>
          <a:prstGeom prst="rect">
            <a:avLst/>
          </a:prstGeom>
        </p:spPr>
      </p:pic>
      <p:sp>
        <p:nvSpPr>
          <p:cNvPr id="4" name="Slide Number Placeholder 3">
            <a:extLst>
              <a:ext uri="{FF2B5EF4-FFF2-40B4-BE49-F238E27FC236}">
                <a16:creationId xmlns:a16="http://schemas.microsoft.com/office/drawing/2014/main" id="{655E1668-82E5-D369-BC97-0827737FCC1A}"/>
              </a:ext>
            </a:extLst>
          </p:cNvPr>
          <p:cNvSpPr>
            <a:spLocks noGrp="1"/>
          </p:cNvSpPr>
          <p:nvPr>
            <p:ph type="sldNum" sz="quarter" idx="12"/>
          </p:nvPr>
        </p:nvSpPr>
        <p:spPr>
          <a:xfrm>
            <a:off x="11704320" y="6459378"/>
            <a:ext cx="448056" cy="365125"/>
          </a:xfrm>
        </p:spPr>
        <p:txBody>
          <a:bodyPr>
            <a:normAutofit/>
          </a:bodyPr>
          <a:lstStyle/>
          <a:p>
            <a:pPr>
              <a:spcAft>
                <a:spcPts val="600"/>
              </a:spcAft>
            </a:pPr>
            <a:fld id="{7C510EF6-A000-4896-B49D-8CC8284E9B72}" type="slidenum">
              <a:rPr lang="en-US" sz="1100">
                <a:solidFill>
                  <a:srgbClr val="FFFFFF"/>
                </a:solidFill>
              </a:rPr>
              <a:pPr>
                <a:spcAft>
                  <a:spcPts val="600"/>
                </a:spcAft>
              </a:pPr>
              <a:t>16</a:t>
            </a:fld>
            <a:endParaRPr lang="en-US" sz="1100" dirty="0">
              <a:solidFill>
                <a:srgbClr val="FFFFFF"/>
              </a:solidFill>
            </a:endParaRPr>
          </a:p>
        </p:txBody>
      </p:sp>
    </p:spTree>
    <p:extLst>
      <p:ext uri="{BB962C8B-B14F-4D97-AF65-F5344CB8AC3E}">
        <p14:creationId xmlns:p14="http://schemas.microsoft.com/office/powerpoint/2010/main" val="35424285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E8A22-8071-176A-4400-D4D3F77EF65C}"/>
            </a:ext>
          </a:extLst>
        </p:cNvPr>
        <p:cNvGrpSpPr/>
        <p:nvPr/>
      </p:nvGrpSpPr>
      <p:grpSpPr>
        <a:xfrm>
          <a:off x="0" y="0"/>
          <a:ext cx="0" cy="0"/>
          <a:chOff x="0" y="0"/>
          <a:chExt cx="0" cy="0"/>
        </a:xfrm>
      </p:grpSpPr>
      <p:sp>
        <p:nvSpPr>
          <p:cNvPr id="14" name="Rounded Rectangle 13">
            <a:extLst>
              <a:ext uri="{FF2B5EF4-FFF2-40B4-BE49-F238E27FC236}">
                <a16:creationId xmlns:a16="http://schemas.microsoft.com/office/drawing/2014/main" id="{50EC43FE-7D41-6BE4-1BE9-63A84461190C}"/>
              </a:ext>
            </a:extLst>
          </p:cNvPr>
          <p:cNvSpPr/>
          <p:nvPr/>
        </p:nvSpPr>
        <p:spPr>
          <a:xfrm>
            <a:off x="2133600" y="4832758"/>
            <a:ext cx="7924800" cy="2025243"/>
          </a:xfrm>
          <a:prstGeom prst="roundRect">
            <a:avLst>
              <a:gd name="adj" fmla="val 3771"/>
            </a:avLst>
          </a:prstGeom>
          <a:blipFill>
            <a:blip r:embed="rId3" cstate="print"/>
            <a:tile tx="0" ty="0" sx="100000" sy="100000" flip="none" algn="tl"/>
          </a:blipFill>
          <a:ln>
            <a:noFill/>
          </a:ln>
          <a:effectLst>
            <a:outerShdw blurRad="50800" dist="38100" dir="2700000" algn="tl" rotWithShape="0">
              <a:prstClr val="black">
                <a:alpha val="40000"/>
              </a:prstClr>
            </a:outerShdw>
          </a:effectLst>
          <a:scene3d>
            <a:camera prst="perspectiveRelaxed" fov="3600000">
              <a:rot lat="18899995" lon="0" rev="0"/>
            </a:camera>
            <a:lightRig rig="soft" dir="t">
              <a:rot lat="0" lon="0" rev="16800000"/>
            </a:lightRig>
          </a:scene3d>
          <a:sp3d extrusionH="57150">
            <a:bevelT prst="angle"/>
            <a:bevelB/>
          </a:sp3d>
        </p:spPr>
        <p:style>
          <a:lnRef idx="2">
            <a:schemeClr val="accent1">
              <a:shade val="50000"/>
            </a:schemeClr>
          </a:lnRef>
          <a:fillRef idx="1">
            <a:schemeClr val="accent1"/>
          </a:fillRef>
          <a:effectRef idx="0">
            <a:schemeClr val="accent1"/>
          </a:effectRef>
          <a:fontRef idx="minor">
            <a:schemeClr val="lt1"/>
          </a:fontRef>
        </p:style>
        <p:txBody>
          <a:bodyPr lIns="0" tIns="0" rIns="0" bIns="0" numCol="1" rtlCol="0" anchor="b" anchorCtr="0">
            <a:noAutofit/>
          </a:bodyPr>
          <a:lstStyle/>
          <a:p>
            <a:pPr algn="ctr"/>
            <a:r>
              <a:rPr lang="en-US" sz="2400" b="1" dirty="0">
                <a:solidFill>
                  <a:srgbClr val="10253F"/>
                </a:solidFill>
                <a:effectLst>
                  <a:innerShdw blurRad="63500" dist="50800" dir="13500000">
                    <a:prstClr val="black">
                      <a:alpha val="50000"/>
                    </a:prstClr>
                  </a:innerShdw>
                </a:effectLst>
                <a:latin typeface="Bookman Old Style" pitchFamily="18" charset="0"/>
              </a:rPr>
              <a:t>21</a:t>
            </a:r>
            <a:r>
              <a:rPr lang="en-US" sz="2400" b="1" baseline="30000" dirty="0">
                <a:solidFill>
                  <a:srgbClr val="10253F"/>
                </a:solidFill>
                <a:effectLst>
                  <a:innerShdw blurRad="63500" dist="50800" dir="13500000">
                    <a:prstClr val="black">
                      <a:alpha val="50000"/>
                    </a:prstClr>
                  </a:innerShdw>
                </a:effectLst>
                <a:latin typeface="Bookman Old Style" pitchFamily="18" charset="0"/>
              </a:rPr>
              <a:t>st</a:t>
            </a:r>
            <a:r>
              <a:rPr lang="en-US" sz="2400" b="1" dirty="0">
                <a:solidFill>
                  <a:srgbClr val="10253F"/>
                </a:solidFill>
                <a:effectLst>
                  <a:innerShdw blurRad="63500" dist="50800" dir="13500000">
                    <a:prstClr val="black">
                      <a:alpha val="50000"/>
                    </a:prstClr>
                  </a:innerShdw>
                </a:effectLst>
                <a:latin typeface="Bookman Old Style" pitchFamily="18" charset="0"/>
              </a:rPr>
              <a:t> Century Financial Reporting Framework</a:t>
            </a:r>
          </a:p>
        </p:txBody>
      </p:sp>
      <p:sp>
        <p:nvSpPr>
          <p:cNvPr id="7" name="Rounded Rectangle 6">
            <a:extLst>
              <a:ext uri="{FF2B5EF4-FFF2-40B4-BE49-F238E27FC236}">
                <a16:creationId xmlns:a16="http://schemas.microsoft.com/office/drawing/2014/main" id="{0301C8F6-87A7-EB60-62C2-7F51A1B1E7A5}"/>
              </a:ext>
            </a:extLst>
          </p:cNvPr>
          <p:cNvSpPr/>
          <p:nvPr/>
        </p:nvSpPr>
        <p:spPr>
          <a:xfrm>
            <a:off x="2209800" y="5518558"/>
            <a:ext cx="7772400" cy="729843"/>
          </a:xfrm>
          <a:prstGeom prst="roundRect">
            <a:avLst>
              <a:gd name="adj" fmla="val 3771"/>
            </a:avLst>
          </a:prstGeom>
          <a:blipFill>
            <a:blip r:embed="rId3" cstate="print"/>
            <a:tile tx="0" ty="0" sx="100000" sy="100000" flip="none" algn="tl"/>
          </a:blipFill>
          <a:ln>
            <a:noFill/>
          </a:ln>
          <a:effectLst>
            <a:outerShdw blurRad="50800" dist="38100" dir="2700000" algn="tl" rotWithShape="0">
              <a:prstClr val="black">
                <a:alpha val="40000"/>
              </a:prstClr>
            </a:outerShdw>
          </a:effectLst>
          <a:scene3d>
            <a:camera prst="perspectiveRelaxed" fov="3600000">
              <a:rot lat="18899995" lon="0" rev="0"/>
            </a:camera>
            <a:lightRig rig="soft" dir="t">
              <a:rot lat="0" lon="0" rev="16800000"/>
            </a:lightRig>
          </a:scene3d>
          <a:sp3d extrusionH="57150">
            <a:bevelT prst="angle"/>
            <a:bevelB/>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noAutofit/>
          </a:bodyPr>
          <a:lstStyle/>
          <a:p>
            <a:pPr algn="ctr"/>
            <a:r>
              <a:rPr lang="en-US" sz="2400" b="1" dirty="0">
                <a:solidFill>
                  <a:srgbClr val="10253F"/>
                </a:solidFill>
                <a:effectLst>
                  <a:innerShdw blurRad="63500" dist="50800" dir="13500000">
                    <a:prstClr val="black">
                      <a:alpha val="50000"/>
                    </a:prstClr>
                  </a:innerShdw>
                </a:effectLst>
                <a:latin typeface="Bookman Old Style" pitchFamily="18" charset="0"/>
              </a:rPr>
              <a:t>House Bill 5391</a:t>
            </a:r>
          </a:p>
        </p:txBody>
      </p:sp>
      <p:sp>
        <p:nvSpPr>
          <p:cNvPr id="15" name="Rounded Rectangle 14">
            <a:extLst>
              <a:ext uri="{FF2B5EF4-FFF2-40B4-BE49-F238E27FC236}">
                <a16:creationId xmlns:a16="http://schemas.microsoft.com/office/drawing/2014/main" id="{C7503057-0077-476F-DD07-75CF5D264906}"/>
              </a:ext>
            </a:extLst>
          </p:cNvPr>
          <p:cNvSpPr/>
          <p:nvPr/>
        </p:nvSpPr>
        <p:spPr>
          <a:xfrm>
            <a:off x="3124200" y="1219200"/>
            <a:ext cx="5943600" cy="5334000"/>
          </a:xfrm>
          <a:prstGeom prst="roundRect">
            <a:avLst>
              <a:gd name="adj" fmla="val 3771"/>
            </a:avLst>
          </a:prstGeom>
          <a:blipFill>
            <a:blip r:embed="rId3" cstate="print"/>
            <a:tile tx="0" ty="0" sx="100000" sy="100000" flip="none" algn="tl"/>
          </a:blipFill>
          <a:ln>
            <a:noFill/>
          </a:ln>
          <a:effectLst>
            <a:outerShdw blurRad="50800" dist="38100" dir="2700000" algn="tl" rotWithShape="0">
              <a:prstClr val="black">
                <a:alpha val="40000"/>
              </a:prstClr>
            </a:outerShdw>
          </a:effectLst>
          <a:scene3d>
            <a:camera prst="perspectiveRelaxed" fov="3600000">
              <a:rot lat="18000000" lon="0" rev="0"/>
            </a:camera>
            <a:lightRig rig="soft" dir="t">
              <a:rot lat="0" lon="0" rev="16800000"/>
            </a:lightRig>
          </a:scene3d>
          <a:sp3d extrusionH="57150">
            <a:bevelT prst="angle"/>
            <a:bevelB/>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noAutofit/>
          </a:bodyPr>
          <a:lstStyle/>
          <a:p>
            <a:r>
              <a:rPr lang="en-US" b="1" dirty="0">
                <a:solidFill>
                  <a:srgbClr val="002060"/>
                </a:solidFill>
                <a:effectLst>
                  <a:innerShdw blurRad="63500" dist="50800" dir="13500000">
                    <a:prstClr val="black">
                      <a:alpha val="50000"/>
                    </a:prstClr>
                  </a:innerShdw>
                </a:effectLst>
                <a:latin typeface="Bookman Old Style" pitchFamily="18" charset="0"/>
              </a:rPr>
              <a:t>			</a:t>
            </a:r>
          </a:p>
          <a:p>
            <a:pPr algn="ctr"/>
            <a:r>
              <a:rPr lang="en-US" sz="600" b="1" dirty="0">
                <a:solidFill>
                  <a:srgbClr val="002060"/>
                </a:solidFill>
                <a:effectLst>
                  <a:innerShdw blurRad="63500" dist="50800" dir="13500000">
                    <a:prstClr val="black">
                      <a:alpha val="50000"/>
                    </a:prstClr>
                  </a:innerShdw>
                </a:effectLst>
                <a:latin typeface="Bookman Old Style" pitchFamily="18" charset="0"/>
              </a:rPr>
              <a:t>G</a:t>
            </a:r>
          </a:p>
        </p:txBody>
      </p:sp>
      <p:sp>
        <p:nvSpPr>
          <p:cNvPr id="11" name="Hexagon 10">
            <a:extLst>
              <a:ext uri="{FF2B5EF4-FFF2-40B4-BE49-F238E27FC236}">
                <a16:creationId xmlns:a16="http://schemas.microsoft.com/office/drawing/2014/main" id="{9C0E771B-FCFE-FA49-BDE4-D637B2EF17C1}"/>
              </a:ext>
            </a:extLst>
          </p:cNvPr>
          <p:cNvSpPr/>
          <p:nvPr/>
        </p:nvSpPr>
        <p:spPr>
          <a:xfrm>
            <a:off x="8077200" y="1828800"/>
            <a:ext cx="1066800" cy="1066800"/>
          </a:xfrm>
          <a:prstGeom prst="hexagon">
            <a:avLst/>
          </a:prstGeom>
          <a:blipFill>
            <a:blip r:embed="rId3" cstate="print"/>
            <a:tile tx="0" ty="0" sx="100000" sy="100000" flip="none" algn="tl"/>
          </a:blipFill>
          <a:ln>
            <a:solidFill>
              <a:schemeClr val="tx2">
                <a:lumMod val="75000"/>
                <a:lumOff val="25000"/>
              </a:schemeClr>
            </a:solidFill>
          </a:ln>
          <a:scene3d>
            <a:camera prst="orthographicFront">
              <a:rot lat="17099985" lon="0" rev="0"/>
            </a:camera>
            <a:lightRig rig="threePt" dir="t"/>
          </a:scene3d>
          <a:sp3d extrusionH="2444750" contourW="12700">
            <a:contourClr>
              <a:schemeClr val="bg1">
                <a:lumMod val="8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E7F8DFA2-FDB4-6E97-F3E1-BF3077867DB0}"/>
              </a:ext>
            </a:extLst>
          </p:cNvPr>
          <p:cNvSpPr txBox="1"/>
          <p:nvPr/>
        </p:nvSpPr>
        <p:spPr>
          <a:xfrm>
            <a:off x="3276601" y="2667001"/>
            <a:ext cx="615553" cy="2031325"/>
          </a:xfrm>
          <a:prstGeom prst="rect">
            <a:avLst/>
          </a:prstGeom>
          <a:noFill/>
        </p:spPr>
        <p:txBody>
          <a:bodyPr vert="vert270" wrap="square" rtlCol="0">
            <a:spAutoFit/>
          </a:bodyPr>
          <a:lstStyle/>
          <a:p>
            <a:pPr algn="ctr"/>
            <a:r>
              <a:rPr lang="en-US" sz="2800" dirty="0">
                <a:solidFill>
                  <a:srgbClr val="002060"/>
                </a:solidFill>
                <a:latin typeface="Bookman Old Style" pitchFamily="18" charset="0"/>
              </a:rPr>
              <a:t>TEAMING</a:t>
            </a:r>
          </a:p>
        </p:txBody>
      </p:sp>
      <p:sp>
        <p:nvSpPr>
          <p:cNvPr id="18" name="TextBox 17">
            <a:extLst>
              <a:ext uri="{FF2B5EF4-FFF2-40B4-BE49-F238E27FC236}">
                <a16:creationId xmlns:a16="http://schemas.microsoft.com/office/drawing/2014/main" id="{F9FBE573-55D8-E2D2-744B-954AA1BFD853}"/>
              </a:ext>
            </a:extLst>
          </p:cNvPr>
          <p:cNvSpPr txBox="1"/>
          <p:nvPr/>
        </p:nvSpPr>
        <p:spPr>
          <a:xfrm>
            <a:off x="5029201" y="2590801"/>
            <a:ext cx="430887" cy="2259925"/>
          </a:xfrm>
          <a:prstGeom prst="rect">
            <a:avLst/>
          </a:prstGeom>
          <a:noFill/>
        </p:spPr>
        <p:txBody>
          <a:bodyPr vert="vert270" wrap="square" rtlCol="0">
            <a:spAutoFit/>
          </a:bodyPr>
          <a:lstStyle/>
          <a:p>
            <a:pPr algn="ctr"/>
            <a:r>
              <a:rPr lang="en-US" sz="1600" b="1" dirty="0">
                <a:solidFill>
                  <a:srgbClr val="002060"/>
                </a:solidFill>
                <a:latin typeface="Bookman Old Style" pitchFamily="18" charset="0"/>
              </a:rPr>
              <a:t>MILITARY JUSTICE</a:t>
            </a:r>
          </a:p>
        </p:txBody>
      </p:sp>
      <p:sp>
        <p:nvSpPr>
          <p:cNvPr id="19" name="TextBox 18">
            <a:extLst>
              <a:ext uri="{FF2B5EF4-FFF2-40B4-BE49-F238E27FC236}">
                <a16:creationId xmlns:a16="http://schemas.microsoft.com/office/drawing/2014/main" id="{CF18C6D3-52CC-5513-ECAE-E340149F224A}"/>
              </a:ext>
            </a:extLst>
          </p:cNvPr>
          <p:cNvSpPr txBox="1"/>
          <p:nvPr/>
        </p:nvSpPr>
        <p:spPr>
          <a:xfrm>
            <a:off x="6705601" y="2590801"/>
            <a:ext cx="430887" cy="2259925"/>
          </a:xfrm>
          <a:prstGeom prst="rect">
            <a:avLst/>
          </a:prstGeom>
          <a:noFill/>
        </p:spPr>
        <p:txBody>
          <a:bodyPr vert="vert270" wrap="square" rtlCol="0">
            <a:spAutoFit/>
          </a:bodyPr>
          <a:lstStyle/>
          <a:p>
            <a:pPr algn="ctr"/>
            <a:r>
              <a:rPr lang="en-US" sz="1600" b="1" dirty="0">
                <a:solidFill>
                  <a:srgbClr val="002060"/>
                </a:solidFill>
                <a:latin typeface="Bookman Old Style" pitchFamily="18" charset="0"/>
              </a:rPr>
              <a:t>LEGAL ASSISTANCE</a:t>
            </a:r>
          </a:p>
        </p:txBody>
      </p:sp>
      <p:sp>
        <p:nvSpPr>
          <p:cNvPr id="20" name="Flowchart: Extract 19">
            <a:extLst>
              <a:ext uri="{FF2B5EF4-FFF2-40B4-BE49-F238E27FC236}">
                <a16:creationId xmlns:a16="http://schemas.microsoft.com/office/drawing/2014/main" id="{6BB9781B-2DA4-314B-4FA1-4DE2CFEE4CC4}"/>
              </a:ext>
            </a:extLst>
          </p:cNvPr>
          <p:cNvSpPr/>
          <p:nvPr/>
        </p:nvSpPr>
        <p:spPr>
          <a:xfrm>
            <a:off x="2514600" y="381000"/>
            <a:ext cx="7239000" cy="2057400"/>
          </a:xfrm>
          <a:prstGeom prst="flowChartExtract">
            <a:avLst/>
          </a:prstGeom>
          <a:blipFill>
            <a:blip r:embed="rId3" cstate="print"/>
            <a:tile tx="0" ty="0" sx="100000" sy="100000" flip="none" algn="tl"/>
          </a:blipFill>
          <a:ln>
            <a:noFill/>
          </a:ln>
          <a:effectLst>
            <a:outerShdw blurRad="50800" dist="38100" dir="2700000" algn="tl" rotWithShape="0">
              <a:prstClr val="black">
                <a:alpha val="40000"/>
              </a:prstClr>
            </a:outerShdw>
          </a:effectLst>
          <a:scene3d>
            <a:camera prst="perspectiveRelaxed" fov="3600000">
              <a:rot lat="599984" lon="0" rev="0"/>
            </a:camera>
            <a:lightRig rig="soft" dir="t">
              <a:rot lat="0" lon="0" rev="16800000"/>
            </a:lightRig>
          </a:scene3d>
          <a:sp3d extrusionH="20116800">
            <a:bevelB/>
          </a:sp3d>
        </p:spPr>
        <p:style>
          <a:lnRef idx="2">
            <a:schemeClr val="accent1">
              <a:shade val="50000"/>
            </a:schemeClr>
          </a:lnRef>
          <a:fillRef idx="1">
            <a:schemeClr val="accent1"/>
          </a:fillRef>
          <a:effectRef idx="0">
            <a:schemeClr val="accent1"/>
          </a:effectRef>
          <a:fontRef idx="minor">
            <a:schemeClr val="lt1"/>
          </a:fontRef>
        </p:style>
        <p:txBody>
          <a:bodyPr lIns="0" tIns="0" rIns="0" bIns="0" numCol="1" rtlCol="0" anchor="b" anchorCtr="0">
            <a:noAutofit/>
          </a:bodyPr>
          <a:lstStyle/>
          <a:p>
            <a:endParaRPr lang="en-US" sz="1000" b="1" i="1" dirty="0">
              <a:solidFill>
                <a:srgbClr val="002060"/>
              </a:solidFill>
              <a:effectLst>
                <a:innerShdw blurRad="63500" dist="50800" dir="13500000">
                  <a:prstClr val="black">
                    <a:alpha val="50000"/>
                  </a:prstClr>
                </a:innerShdw>
              </a:effectLst>
              <a:latin typeface="Bookman Old Style" pitchFamily="18" charset="0"/>
            </a:endParaRPr>
          </a:p>
        </p:txBody>
      </p:sp>
      <p:sp>
        <p:nvSpPr>
          <p:cNvPr id="21" name="Hexagon 20">
            <a:extLst>
              <a:ext uri="{FF2B5EF4-FFF2-40B4-BE49-F238E27FC236}">
                <a16:creationId xmlns:a16="http://schemas.microsoft.com/office/drawing/2014/main" id="{D2AA40E2-E9EA-1695-DEC7-E923B921035E}"/>
              </a:ext>
            </a:extLst>
          </p:cNvPr>
          <p:cNvSpPr/>
          <p:nvPr/>
        </p:nvSpPr>
        <p:spPr>
          <a:xfrm>
            <a:off x="3733800" y="2057400"/>
            <a:ext cx="685800" cy="685800"/>
          </a:xfrm>
          <a:prstGeom prst="hexagon">
            <a:avLst/>
          </a:prstGeom>
          <a:blipFill dpi="0" rotWithShape="1">
            <a:blip r:embed="rId3" cstate="print"/>
            <a:srcRect/>
            <a:tile tx="0" ty="0" sx="100000" sy="100000" flip="xy" algn="ctr"/>
          </a:blipFill>
          <a:scene3d>
            <a:camera prst="orthographicFront">
              <a:rot lat="17099985" lon="0" rev="0"/>
            </a:camera>
            <a:lightRig rig="threePt" dir="t"/>
          </a:scene3d>
          <a:sp3d extrusionH="565150" contourW="12700">
            <a:contourClr>
              <a:schemeClr val="bg1">
                <a:lumMod val="8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Hexagon 7">
            <a:extLst>
              <a:ext uri="{FF2B5EF4-FFF2-40B4-BE49-F238E27FC236}">
                <a16:creationId xmlns:a16="http://schemas.microsoft.com/office/drawing/2014/main" id="{484DBE7B-ADF8-7F1F-B5AA-F40722EBB7B0}"/>
              </a:ext>
            </a:extLst>
          </p:cNvPr>
          <p:cNvSpPr/>
          <p:nvPr/>
        </p:nvSpPr>
        <p:spPr>
          <a:xfrm>
            <a:off x="3048000" y="1828800"/>
            <a:ext cx="1066800" cy="1066800"/>
          </a:xfrm>
          <a:prstGeom prst="hexagon">
            <a:avLst/>
          </a:prstGeom>
          <a:blipFill dpi="0" rotWithShape="1">
            <a:blip r:embed="rId3" cstate="print"/>
            <a:srcRect/>
            <a:tile tx="0" ty="0" sx="100000" sy="100000" flip="xy" algn="ctr"/>
          </a:blipFill>
          <a:ln>
            <a:solidFill>
              <a:schemeClr val="tx2">
                <a:lumMod val="75000"/>
                <a:lumOff val="25000"/>
              </a:schemeClr>
            </a:solidFill>
          </a:ln>
          <a:scene3d>
            <a:camera prst="orthographicFront">
              <a:rot lat="17099985" lon="0" rev="0"/>
            </a:camera>
            <a:lightRig rig="threePt" dir="t"/>
          </a:scene3d>
          <a:sp3d extrusionH="2444750" contourW="12700">
            <a:contourClr>
              <a:schemeClr val="bg1">
                <a:lumMod val="8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Hexagon 21">
            <a:extLst>
              <a:ext uri="{FF2B5EF4-FFF2-40B4-BE49-F238E27FC236}">
                <a16:creationId xmlns:a16="http://schemas.microsoft.com/office/drawing/2014/main" id="{EE075641-5EFA-5D46-D687-0794015B7EA2}"/>
              </a:ext>
            </a:extLst>
          </p:cNvPr>
          <p:cNvSpPr/>
          <p:nvPr/>
        </p:nvSpPr>
        <p:spPr>
          <a:xfrm>
            <a:off x="5410200" y="2057400"/>
            <a:ext cx="685800" cy="685800"/>
          </a:xfrm>
          <a:prstGeom prst="hexagon">
            <a:avLst/>
          </a:prstGeom>
          <a:blipFill dpi="0" rotWithShape="1">
            <a:blip r:embed="rId3" cstate="print"/>
            <a:srcRect/>
            <a:tile tx="0" ty="0" sx="100000" sy="100000" flip="xy" algn="ctr"/>
          </a:blipFill>
          <a:scene3d>
            <a:camera prst="orthographicFront">
              <a:rot lat="17099985" lon="0" rev="0"/>
            </a:camera>
            <a:lightRig rig="threePt" dir="t"/>
          </a:scene3d>
          <a:sp3d extrusionH="565150" contourW="12700">
            <a:contourClr>
              <a:schemeClr val="bg1">
                <a:lumMod val="8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Hexagon 22">
            <a:extLst>
              <a:ext uri="{FF2B5EF4-FFF2-40B4-BE49-F238E27FC236}">
                <a16:creationId xmlns:a16="http://schemas.microsoft.com/office/drawing/2014/main" id="{40CC9D0D-8B3C-7334-61A2-A1165DC25197}"/>
              </a:ext>
            </a:extLst>
          </p:cNvPr>
          <p:cNvSpPr/>
          <p:nvPr/>
        </p:nvSpPr>
        <p:spPr>
          <a:xfrm>
            <a:off x="7086600" y="2057400"/>
            <a:ext cx="685800" cy="685800"/>
          </a:xfrm>
          <a:prstGeom prst="hexagon">
            <a:avLst/>
          </a:prstGeom>
          <a:blipFill dpi="0" rotWithShape="1">
            <a:blip r:embed="rId3" cstate="print"/>
            <a:srcRect/>
            <a:tile tx="0" ty="0" sx="100000" sy="100000" flip="xy" algn="ctr"/>
          </a:blipFill>
          <a:scene3d>
            <a:camera prst="orthographicFront">
              <a:rot lat="17099985" lon="0" rev="0"/>
            </a:camera>
            <a:lightRig rig="threePt" dir="t"/>
          </a:scene3d>
          <a:sp3d extrusionH="565150" contourW="12700">
            <a:contourClr>
              <a:schemeClr val="bg1">
                <a:lumMod val="8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Hexagon 8">
            <a:extLst>
              <a:ext uri="{FF2B5EF4-FFF2-40B4-BE49-F238E27FC236}">
                <a16:creationId xmlns:a16="http://schemas.microsoft.com/office/drawing/2014/main" id="{36E2909E-C9BC-0949-4D2C-D3299CFE8740}"/>
              </a:ext>
            </a:extLst>
          </p:cNvPr>
          <p:cNvSpPr/>
          <p:nvPr/>
        </p:nvSpPr>
        <p:spPr>
          <a:xfrm>
            <a:off x="4738116" y="1888924"/>
            <a:ext cx="1066800" cy="1066800"/>
          </a:xfrm>
          <a:prstGeom prst="hexagon">
            <a:avLst/>
          </a:prstGeom>
          <a:blipFill>
            <a:blip r:embed="rId3" cstate="print"/>
            <a:tile tx="0" ty="0" sx="100000" sy="100000" flip="none" algn="tl"/>
          </a:blipFill>
          <a:ln>
            <a:solidFill>
              <a:schemeClr val="tx2">
                <a:lumMod val="75000"/>
                <a:lumOff val="25000"/>
              </a:schemeClr>
            </a:solidFill>
          </a:ln>
          <a:scene3d>
            <a:camera prst="orthographicFront">
              <a:rot lat="17099985" lon="0" rev="0"/>
            </a:camera>
            <a:lightRig rig="threePt" dir="t"/>
          </a:scene3d>
          <a:sp3d extrusionH="2444750" contourW="12700">
            <a:contourClr>
              <a:schemeClr val="bg1">
                <a:lumMod val="8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Hexagon 9">
            <a:extLst>
              <a:ext uri="{FF2B5EF4-FFF2-40B4-BE49-F238E27FC236}">
                <a16:creationId xmlns:a16="http://schemas.microsoft.com/office/drawing/2014/main" id="{F0F930A7-ED30-7207-6B5C-F66EF4E5D04B}"/>
              </a:ext>
            </a:extLst>
          </p:cNvPr>
          <p:cNvSpPr/>
          <p:nvPr/>
        </p:nvSpPr>
        <p:spPr>
          <a:xfrm>
            <a:off x="6400800" y="1828800"/>
            <a:ext cx="1066800" cy="1066800"/>
          </a:xfrm>
          <a:prstGeom prst="hexagon">
            <a:avLst/>
          </a:prstGeom>
          <a:blipFill>
            <a:blip r:embed="rId3" cstate="print"/>
            <a:tile tx="0" ty="0" sx="100000" sy="100000" flip="none" algn="tl"/>
          </a:blipFill>
          <a:ln>
            <a:solidFill>
              <a:schemeClr val="tx2">
                <a:lumMod val="75000"/>
                <a:lumOff val="25000"/>
              </a:schemeClr>
            </a:solidFill>
          </a:ln>
          <a:scene3d>
            <a:camera prst="orthographicFront">
              <a:rot lat="17099985" lon="0" rev="0"/>
            </a:camera>
            <a:lightRig rig="threePt" dir="t"/>
          </a:scene3d>
          <a:sp3d extrusionH="2444750" contourW="12700">
            <a:contourClr>
              <a:schemeClr val="bg1">
                <a:lumMod val="8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lowchart: Extract 11">
            <a:extLst>
              <a:ext uri="{FF2B5EF4-FFF2-40B4-BE49-F238E27FC236}">
                <a16:creationId xmlns:a16="http://schemas.microsoft.com/office/drawing/2014/main" id="{3163D6EC-A519-A30B-DA50-1F8826217DA8}"/>
              </a:ext>
            </a:extLst>
          </p:cNvPr>
          <p:cNvSpPr/>
          <p:nvPr/>
        </p:nvSpPr>
        <p:spPr>
          <a:xfrm>
            <a:off x="2743200" y="1"/>
            <a:ext cx="6781800" cy="2590801"/>
          </a:xfrm>
          <a:prstGeom prst="flowChartExtract">
            <a:avLst/>
          </a:prstGeom>
          <a:blipFill>
            <a:blip r:embed="rId3" cstate="print"/>
            <a:tile tx="0" ty="0" sx="100000" sy="100000" flip="none" algn="tl"/>
          </a:blipFill>
          <a:ln>
            <a:noFill/>
          </a:ln>
          <a:effectLst>
            <a:outerShdw blurRad="50800" dist="38100" dir="2700000" algn="tl" rotWithShape="0">
              <a:prstClr val="black">
                <a:alpha val="40000"/>
              </a:prstClr>
            </a:outerShdw>
          </a:effectLst>
          <a:scene3d>
            <a:camera prst="perspectiveRelaxed" fov="3600000">
              <a:rot lat="19499994" lon="0" rev="0"/>
            </a:camera>
            <a:lightRig rig="soft" dir="t">
              <a:rot lat="0" lon="0" rev="16800000"/>
            </a:lightRig>
          </a:scene3d>
          <a:sp3d extrusionH="76200">
            <a:bevelT h="139700" prst="slope"/>
            <a:bevelB/>
          </a:sp3d>
        </p:spPr>
        <p:style>
          <a:lnRef idx="2">
            <a:schemeClr val="accent1">
              <a:shade val="50000"/>
            </a:schemeClr>
          </a:lnRef>
          <a:fillRef idx="1">
            <a:schemeClr val="accent1"/>
          </a:fillRef>
          <a:effectRef idx="0">
            <a:schemeClr val="accent1"/>
          </a:effectRef>
          <a:fontRef idx="minor">
            <a:schemeClr val="lt1"/>
          </a:fontRef>
        </p:style>
        <p:txBody>
          <a:bodyPr lIns="0" tIns="0" rIns="0" bIns="0" numCol="1" rtlCol="0" anchor="b" anchorCtr="0">
            <a:noAutofit/>
          </a:bodyPr>
          <a:lstStyle/>
          <a:p>
            <a:pPr algn="ctr"/>
            <a:endParaRPr lang="en-US" sz="2000" b="1" i="1" dirty="0">
              <a:solidFill>
                <a:srgbClr val="002060"/>
              </a:solidFill>
              <a:effectLst>
                <a:innerShdw blurRad="63500" dist="50800" dir="13500000">
                  <a:prstClr val="black">
                    <a:alpha val="50000"/>
                  </a:prstClr>
                </a:innerShdw>
              </a:effectLst>
              <a:latin typeface="Bookman Old Style" pitchFamily="18" charset="0"/>
            </a:endParaRPr>
          </a:p>
          <a:p>
            <a:pPr algn="ctr"/>
            <a:endParaRPr lang="en-US" sz="2000" b="1" i="1" dirty="0">
              <a:solidFill>
                <a:srgbClr val="002060"/>
              </a:solidFill>
              <a:effectLst>
                <a:innerShdw blurRad="63500" dist="50800" dir="13500000">
                  <a:prstClr val="black">
                    <a:alpha val="50000"/>
                  </a:prstClr>
                </a:innerShdw>
              </a:effectLst>
              <a:latin typeface="Bookman Old Style" pitchFamily="18" charset="0"/>
            </a:endParaRPr>
          </a:p>
          <a:p>
            <a:pPr algn="ctr"/>
            <a:endParaRPr lang="en-US" sz="2000" b="1" i="1" dirty="0">
              <a:solidFill>
                <a:srgbClr val="002060"/>
              </a:solidFill>
              <a:effectLst>
                <a:innerShdw blurRad="63500" dist="50800" dir="13500000">
                  <a:prstClr val="black">
                    <a:alpha val="50000"/>
                  </a:prstClr>
                </a:innerShdw>
              </a:effectLst>
              <a:latin typeface="Bookman Old Style" pitchFamily="18" charset="0"/>
            </a:endParaRPr>
          </a:p>
        </p:txBody>
      </p:sp>
      <p:sp>
        <p:nvSpPr>
          <p:cNvPr id="2" name="Rounded Rectangle 6">
            <a:extLst>
              <a:ext uri="{FF2B5EF4-FFF2-40B4-BE49-F238E27FC236}">
                <a16:creationId xmlns:a16="http://schemas.microsoft.com/office/drawing/2014/main" id="{B3428980-4507-8636-0648-DF9BCB891155}"/>
              </a:ext>
            </a:extLst>
          </p:cNvPr>
          <p:cNvSpPr/>
          <p:nvPr/>
        </p:nvSpPr>
        <p:spPr>
          <a:xfrm>
            <a:off x="2703576" y="4848835"/>
            <a:ext cx="6848856" cy="669723"/>
          </a:xfrm>
          <a:prstGeom prst="roundRect">
            <a:avLst>
              <a:gd name="adj" fmla="val 3771"/>
            </a:avLst>
          </a:prstGeom>
          <a:solidFill>
            <a:srgbClr val="9E5E00"/>
          </a:solidFill>
          <a:ln>
            <a:noFill/>
          </a:ln>
          <a:effectLst>
            <a:glow rad="63500">
              <a:schemeClr val="accent1">
                <a:satMod val="175000"/>
                <a:alpha val="40000"/>
              </a:schemeClr>
            </a:glow>
            <a:outerShdw blurRad="50800" dist="38100" dir="2700000" algn="tl" rotWithShape="0">
              <a:prstClr val="black">
                <a:alpha val="40000"/>
              </a:prstClr>
            </a:outerShdw>
          </a:effectLst>
          <a:scene3d>
            <a:camera prst="obliqueTopLeft"/>
            <a:lightRig rig="soft" dir="t">
              <a:rot lat="0" lon="0" rev="16800000"/>
            </a:lightRig>
          </a:scene3d>
          <a:sp3d extrusionH="57150">
            <a:bevelT/>
            <a:bevelB/>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noAutofit/>
          </a:bodyPr>
          <a:lstStyle/>
          <a:p>
            <a:pPr algn="ctr"/>
            <a:r>
              <a:rPr lang="en-US" sz="2000" b="1" dirty="0">
                <a:solidFill>
                  <a:srgbClr val="FFC000"/>
                </a:solidFill>
                <a:effectLst>
                  <a:innerShdw blurRad="63500" dist="50800" dir="13500000">
                    <a:prstClr val="black">
                      <a:alpha val="50000"/>
                    </a:prstClr>
                  </a:innerShdw>
                </a:effectLst>
                <a:latin typeface="Bookman Old Style" pitchFamily="18" charset="0"/>
              </a:rPr>
              <a:t>Government Report Enhancement </a:t>
            </a:r>
          </a:p>
          <a:p>
            <a:pPr algn="ctr"/>
            <a:r>
              <a:rPr lang="en-US" sz="2000" b="1" dirty="0">
                <a:solidFill>
                  <a:srgbClr val="FFC000"/>
                </a:solidFill>
                <a:effectLst>
                  <a:innerShdw blurRad="63500" dist="50800" dir="13500000">
                    <a:prstClr val="black">
                      <a:alpha val="50000"/>
                    </a:prstClr>
                  </a:innerShdw>
                </a:effectLst>
                <a:latin typeface="Bookman Old Style" pitchFamily="18" charset="0"/>
              </a:rPr>
              <a:t>and Transparency Act</a:t>
            </a:r>
          </a:p>
        </p:txBody>
      </p:sp>
      <p:pic>
        <p:nvPicPr>
          <p:cNvPr id="4" name="Picture 3">
            <a:extLst>
              <a:ext uri="{FF2B5EF4-FFF2-40B4-BE49-F238E27FC236}">
                <a16:creationId xmlns:a16="http://schemas.microsoft.com/office/drawing/2014/main" id="{786E5315-DD50-E949-78D2-1B844107AFA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459138" y="950146"/>
            <a:ext cx="1206838" cy="119175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 name="TextBox 2">
            <a:extLst>
              <a:ext uri="{FF2B5EF4-FFF2-40B4-BE49-F238E27FC236}">
                <a16:creationId xmlns:a16="http://schemas.microsoft.com/office/drawing/2014/main" id="{7AD9C00D-3DF6-2BA0-3641-186C6FE9E969}"/>
              </a:ext>
            </a:extLst>
          </p:cNvPr>
          <p:cNvSpPr txBox="1"/>
          <p:nvPr/>
        </p:nvSpPr>
        <p:spPr>
          <a:xfrm>
            <a:off x="2743200" y="3124200"/>
            <a:ext cx="6976195" cy="830997"/>
          </a:xfrm>
          <a:prstGeom prst="rect">
            <a:avLst/>
          </a:prstGeom>
          <a:noFill/>
        </p:spPr>
        <p:txBody>
          <a:bodyPr wrap="square">
            <a:spAutoFit/>
          </a:bodyPr>
          <a:lstStyle/>
          <a:p>
            <a:pPr marL="0" indent="0" algn="ctr">
              <a:buNone/>
            </a:pPr>
            <a:r>
              <a:rPr lang="en-US" sz="4800" b="1" dirty="0">
                <a:solidFill>
                  <a:srgbClr val="FF0000"/>
                </a:solidFill>
              </a:rPr>
              <a:t>QUESTIONS</a:t>
            </a:r>
          </a:p>
        </p:txBody>
      </p:sp>
      <p:sp>
        <p:nvSpPr>
          <p:cNvPr id="6" name="Slide Number Placeholder 5">
            <a:extLst>
              <a:ext uri="{FF2B5EF4-FFF2-40B4-BE49-F238E27FC236}">
                <a16:creationId xmlns:a16="http://schemas.microsoft.com/office/drawing/2014/main" id="{3A62A48B-F03E-6A3A-7A92-1A7438F4DF1E}"/>
              </a:ext>
            </a:extLst>
          </p:cNvPr>
          <p:cNvSpPr>
            <a:spLocks noGrp="1"/>
          </p:cNvSpPr>
          <p:nvPr>
            <p:ph type="sldNum" sz="quarter" idx="12"/>
          </p:nvPr>
        </p:nvSpPr>
        <p:spPr/>
        <p:txBody>
          <a:bodyPr/>
          <a:lstStyle/>
          <a:p>
            <a:fld id="{7C510EF6-A000-4896-B49D-8CC8284E9B72}" type="slidenum">
              <a:rPr lang="en-US" smtClean="0"/>
              <a:t>17</a:t>
            </a:fld>
            <a:endParaRPr lang="en-US" dirty="0"/>
          </a:p>
        </p:txBody>
      </p:sp>
    </p:spTree>
    <p:extLst>
      <p:ext uri="{BB962C8B-B14F-4D97-AF65-F5344CB8AC3E}">
        <p14:creationId xmlns:p14="http://schemas.microsoft.com/office/powerpoint/2010/main" val="22541350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13">
            <a:extLst>
              <a:ext uri="{FF2B5EF4-FFF2-40B4-BE49-F238E27FC236}">
                <a16:creationId xmlns:a16="http://schemas.microsoft.com/office/drawing/2014/main" id="{F571C5BF-D50A-9A5F-7B25-6812C976884E}"/>
              </a:ext>
            </a:extLst>
          </p:cNvPr>
          <p:cNvSpPr/>
          <p:nvPr/>
        </p:nvSpPr>
        <p:spPr>
          <a:xfrm>
            <a:off x="2286000" y="4911055"/>
            <a:ext cx="7772400" cy="2025243"/>
          </a:xfrm>
          <a:prstGeom prst="roundRect">
            <a:avLst>
              <a:gd name="adj" fmla="val 3771"/>
            </a:avLst>
          </a:prstGeom>
          <a:blipFill>
            <a:blip r:embed="rId2" cstate="print"/>
            <a:tile tx="0" ty="0" sx="100000" sy="100000" flip="none" algn="tl"/>
          </a:blipFill>
          <a:ln>
            <a:noFill/>
          </a:ln>
          <a:effectLst>
            <a:outerShdw blurRad="50800" dist="38100" dir="2700000" algn="tl" rotWithShape="0">
              <a:prstClr val="black">
                <a:alpha val="40000"/>
              </a:prstClr>
            </a:outerShdw>
          </a:effectLst>
          <a:scene3d>
            <a:camera prst="perspectiveRelaxed" fov="3600000">
              <a:rot lat="18899995" lon="0" rev="0"/>
            </a:camera>
            <a:lightRig rig="soft" dir="t">
              <a:rot lat="0" lon="0" rev="16800000"/>
            </a:lightRig>
          </a:scene3d>
          <a:sp3d extrusionH="57150">
            <a:bevelT prst="angle"/>
            <a:bevelB/>
          </a:sp3d>
        </p:spPr>
        <p:style>
          <a:lnRef idx="2">
            <a:schemeClr val="accent1">
              <a:shade val="50000"/>
            </a:schemeClr>
          </a:lnRef>
          <a:fillRef idx="1">
            <a:schemeClr val="accent1"/>
          </a:fillRef>
          <a:effectRef idx="0">
            <a:schemeClr val="accent1"/>
          </a:effectRef>
          <a:fontRef idx="minor">
            <a:schemeClr val="lt1"/>
          </a:fontRef>
        </p:style>
        <p:txBody>
          <a:bodyPr lIns="0" tIns="0" rIns="0" bIns="0" numCol="1" rtlCol="0" anchor="b" anchorCtr="0">
            <a:noAutofit/>
          </a:bodyPr>
          <a:lstStyle/>
          <a:p>
            <a:pPr algn="ctr">
              <a:defRPr/>
            </a:pPr>
            <a:r>
              <a:rPr lang="en-US" sz="2400" b="1" dirty="0">
                <a:solidFill>
                  <a:srgbClr val="10253F"/>
                </a:solidFill>
                <a:effectLst>
                  <a:innerShdw blurRad="63500" dist="50800" dir="13500000">
                    <a:prstClr val="black">
                      <a:alpha val="50000"/>
                    </a:prstClr>
                  </a:innerShdw>
                </a:effectLst>
                <a:latin typeface="Bookman Old Style" pitchFamily="18" charset="0"/>
              </a:rPr>
              <a:t>Governmental Account Audit Act</a:t>
            </a:r>
          </a:p>
        </p:txBody>
      </p:sp>
      <p:sp>
        <p:nvSpPr>
          <p:cNvPr id="5" name="Rounded Rectangle 6">
            <a:extLst>
              <a:ext uri="{FF2B5EF4-FFF2-40B4-BE49-F238E27FC236}">
                <a16:creationId xmlns:a16="http://schemas.microsoft.com/office/drawing/2014/main" id="{5A90F470-BFCD-7499-BA98-2FCACD95E0C4}"/>
              </a:ext>
            </a:extLst>
          </p:cNvPr>
          <p:cNvSpPr/>
          <p:nvPr/>
        </p:nvSpPr>
        <p:spPr>
          <a:xfrm>
            <a:off x="2286000" y="5594758"/>
            <a:ext cx="7772400" cy="729843"/>
          </a:xfrm>
          <a:prstGeom prst="roundRect">
            <a:avLst>
              <a:gd name="adj" fmla="val 3771"/>
            </a:avLst>
          </a:prstGeom>
          <a:blipFill>
            <a:blip r:embed="rId2" cstate="print"/>
            <a:tile tx="0" ty="0" sx="100000" sy="100000" flip="none" algn="tl"/>
          </a:blipFill>
          <a:ln>
            <a:noFill/>
          </a:ln>
          <a:effectLst>
            <a:outerShdw blurRad="50800" dist="38100" dir="2700000" algn="tl" rotWithShape="0">
              <a:prstClr val="black">
                <a:alpha val="40000"/>
              </a:prstClr>
            </a:outerShdw>
          </a:effectLst>
          <a:scene3d>
            <a:camera prst="perspectiveRelaxed" fov="3600000">
              <a:rot lat="18899995" lon="0" rev="0"/>
            </a:camera>
            <a:lightRig rig="soft" dir="t">
              <a:rot lat="0" lon="0" rev="16800000"/>
            </a:lightRig>
          </a:scene3d>
          <a:sp3d extrusionH="57150">
            <a:bevelT prst="angle"/>
            <a:bevelB/>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noAutofit/>
          </a:bodyPr>
          <a:lstStyle/>
          <a:p>
            <a:pPr algn="ctr">
              <a:defRPr/>
            </a:pPr>
            <a:r>
              <a:rPr lang="en-US" sz="2000" b="1" dirty="0">
                <a:solidFill>
                  <a:srgbClr val="10253F"/>
                </a:solidFill>
                <a:effectLst>
                  <a:innerShdw blurRad="63500" dist="50800" dir="13500000">
                    <a:prstClr val="black">
                      <a:alpha val="50000"/>
                    </a:prstClr>
                  </a:innerShdw>
                </a:effectLst>
                <a:latin typeface="Bookman Old Style" pitchFamily="18" charset="0"/>
              </a:rPr>
              <a:t>Counties Code   Township Code   Illinois Municipal Code</a:t>
            </a:r>
          </a:p>
        </p:txBody>
      </p:sp>
      <p:sp>
        <p:nvSpPr>
          <p:cNvPr id="6" name="Rounded Rectangle 14">
            <a:extLst>
              <a:ext uri="{FF2B5EF4-FFF2-40B4-BE49-F238E27FC236}">
                <a16:creationId xmlns:a16="http://schemas.microsoft.com/office/drawing/2014/main" id="{6FA595DB-0825-1B10-BC98-2BF9FDFB6F72}"/>
              </a:ext>
            </a:extLst>
          </p:cNvPr>
          <p:cNvSpPr/>
          <p:nvPr/>
        </p:nvSpPr>
        <p:spPr>
          <a:xfrm>
            <a:off x="3166957" y="1303440"/>
            <a:ext cx="5943600" cy="5334000"/>
          </a:xfrm>
          <a:prstGeom prst="roundRect">
            <a:avLst>
              <a:gd name="adj" fmla="val 3771"/>
            </a:avLst>
          </a:prstGeom>
          <a:blipFill>
            <a:blip r:embed="rId2" cstate="print"/>
            <a:tile tx="0" ty="0" sx="100000" sy="100000" flip="none" algn="tl"/>
          </a:blipFill>
          <a:ln>
            <a:noFill/>
          </a:ln>
          <a:effectLst>
            <a:outerShdw blurRad="50800" dist="38100" dir="2700000" algn="tl" rotWithShape="0">
              <a:prstClr val="black">
                <a:alpha val="40000"/>
              </a:prstClr>
            </a:outerShdw>
          </a:effectLst>
          <a:scene3d>
            <a:camera prst="perspectiveRelaxed" fov="3600000">
              <a:rot lat="18000000" lon="0" rev="0"/>
            </a:camera>
            <a:lightRig rig="soft" dir="t">
              <a:rot lat="0" lon="0" rev="16800000"/>
            </a:lightRig>
          </a:scene3d>
          <a:sp3d extrusionH="57150">
            <a:bevelT prst="angle"/>
            <a:bevelB/>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noAutofit/>
          </a:bodyPr>
          <a:lstStyle/>
          <a:p>
            <a:pPr>
              <a:defRPr/>
            </a:pPr>
            <a:r>
              <a:rPr lang="en-US" b="1" dirty="0">
                <a:solidFill>
                  <a:srgbClr val="002060"/>
                </a:solidFill>
                <a:effectLst>
                  <a:innerShdw blurRad="63500" dist="50800" dir="13500000">
                    <a:prstClr val="black">
                      <a:alpha val="50000"/>
                    </a:prstClr>
                  </a:innerShdw>
                </a:effectLst>
                <a:latin typeface="Bookman Old Style" pitchFamily="18" charset="0"/>
              </a:rPr>
              <a:t>			</a:t>
            </a:r>
            <a:endParaRPr lang="en-US" sz="2000" b="1" dirty="0">
              <a:solidFill>
                <a:srgbClr val="002060"/>
              </a:solidFill>
              <a:effectLst>
                <a:innerShdw blurRad="63500" dist="50800" dir="13500000">
                  <a:prstClr val="black">
                    <a:alpha val="50000"/>
                  </a:prstClr>
                </a:innerShdw>
              </a:effectLst>
              <a:latin typeface="Bookman Old Style" pitchFamily="18" charset="0"/>
            </a:endParaRPr>
          </a:p>
          <a:p>
            <a:pPr algn="ctr">
              <a:defRPr/>
            </a:pPr>
            <a:r>
              <a:rPr lang="en-US" sz="2000" b="1" dirty="0">
                <a:solidFill>
                  <a:srgbClr val="002060"/>
                </a:solidFill>
                <a:effectLst>
                  <a:innerShdw blurRad="63500" dist="50800" dir="13500000">
                    <a:prstClr val="black">
                      <a:alpha val="50000"/>
                    </a:prstClr>
                  </a:innerShdw>
                </a:effectLst>
                <a:latin typeface="Bookman Old Style" pitchFamily="18" charset="0"/>
              </a:rPr>
              <a:t>Comptroller's Local Government Division</a:t>
            </a:r>
          </a:p>
        </p:txBody>
      </p:sp>
      <p:sp>
        <p:nvSpPr>
          <p:cNvPr id="7" name="Hexagon 6">
            <a:extLst>
              <a:ext uri="{FF2B5EF4-FFF2-40B4-BE49-F238E27FC236}">
                <a16:creationId xmlns:a16="http://schemas.microsoft.com/office/drawing/2014/main" id="{93F26168-4FF7-C140-9A5B-000F6BF5B832}"/>
              </a:ext>
            </a:extLst>
          </p:cNvPr>
          <p:cNvSpPr/>
          <p:nvPr/>
        </p:nvSpPr>
        <p:spPr>
          <a:xfrm>
            <a:off x="8153400" y="1904999"/>
            <a:ext cx="1066800" cy="1066800"/>
          </a:xfrm>
          <a:prstGeom prst="hexagon">
            <a:avLst/>
          </a:prstGeom>
          <a:blipFill>
            <a:blip r:embed="rId2" cstate="print"/>
            <a:tile tx="0" ty="0" sx="100000" sy="100000" flip="none" algn="tl"/>
          </a:blipFill>
          <a:ln>
            <a:solidFill>
              <a:schemeClr val="tx2">
                <a:lumMod val="75000"/>
                <a:lumOff val="25000"/>
              </a:schemeClr>
            </a:solidFill>
          </a:ln>
          <a:scene3d>
            <a:camera prst="orthographicFront">
              <a:rot lat="17099985" lon="0" rev="0"/>
            </a:camera>
            <a:lightRig rig="threePt" dir="t"/>
          </a:scene3d>
          <a:sp3d extrusionH="2444750" contourW="12700">
            <a:contourClr>
              <a:schemeClr val="bg1">
                <a:lumMod val="8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latin typeface="Aptos" panose="02110004020202020204"/>
            </a:endParaRPr>
          </a:p>
        </p:txBody>
      </p:sp>
      <p:sp>
        <p:nvSpPr>
          <p:cNvPr id="8" name="TextBox 7">
            <a:extLst>
              <a:ext uri="{FF2B5EF4-FFF2-40B4-BE49-F238E27FC236}">
                <a16:creationId xmlns:a16="http://schemas.microsoft.com/office/drawing/2014/main" id="{9427A856-D855-2146-80A1-B9BC1F57A285}"/>
              </a:ext>
            </a:extLst>
          </p:cNvPr>
          <p:cNvSpPr txBox="1"/>
          <p:nvPr/>
        </p:nvSpPr>
        <p:spPr>
          <a:xfrm>
            <a:off x="3352802" y="2743201"/>
            <a:ext cx="615553" cy="2031325"/>
          </a:xfrm>
          <a:prstGeom prst="rect">
            <a:avLst/>
          </a:prstGeom>
          <a:noFill/>
        </p:spPr>
        <p:txBody>
          <a:bodyPr vert="vert270" wrap="square" rtlCol="0">
            <a:spAutoFit/>
          </a:bodyPr>
          <a:lstStyle/>
          <a:p>
            <a:pPr algn="ctr">
              <a:defRPr/>
            </a:pPr>
            <a:r>
              <a:rPr lang="en-US" sz="2800" dirty="0">
                <a:solidFill>
                  <a:srgbClr val="002060"/>
                </a:solidFill>
                <a:latin typeface="Bookman Old Style" pitchFamily="18" charset="0"/>
              </a:rPr>
              <a:t>TEAMING</a:t>
            </a:r>
          </a:p>
        </p:txBody>
      </p:sp>
      <p:sp>
        <p:nvSpPr>
          <p:cNvPr id="9" name="TextBox 8">
            <a:extLst>
              <a:ext uri="{FF2B5EF4-FFF2-40B4-BE49-F238E27FC236}">
                <a16:creationId xmlns:a16="http://schemas.microsoft.com/office/drawing/2014/main" id="{8CBB4E1F-6BC9-4C1C-3E70-E07C321D124F}"/>
              </a:ext>
            </a:extLst>
          </p:cNvPr>
          <p:cNvSpPr txBox="1"/>
          <p:nvPr/>
        </p:nvSpPr>
        <p:spPr>
          <a:xfrm>
            <a:off x="5105402" y="2667001"/>
            <a:ext cx="430887" cy="2259925"/>
          </a:xfrm>
          <a:prstGeom prst="rect">
            <a:avLst/>
          </a:prstGeom>
          <a:noFill/>
        </p:spPr>
        <p:txBody>
          <a:bodyPr vert="vert270" wrap="square" rtlCol="0">
            <a:spAutoFit/>
          </a:bodyPr>
          <a:lstStyle/>
          <a:p>
            <a:pPr algn="ctr">
              <a:defRPr/>
            </a:pPr>
            <a:r>
              <a:rPr lang="en-US" sz="1600" b="1" dirty="0">
                <a:solidFill>
                  <a:srgbClr val="002060"/>
                </a:solidFill>
                <a:latin typeface="Bookman Old Style" pitchFamily="18" charset="0"/>
              </a:rPr>
              <a:t>MILITARY JUSTICE</a:t>
            </a:r>
          </a:p>
        </p:txBody>
      </p:sp>
      <p:sp>
        <p:nvSpPr>
          <p:cNvPr id="10" name="TextBox 9">
            <a:extLst>
              <a:ext uri="{FF2B5EF4-FFF2-40B4-BE49-F238E27FC236}">
                <a16:creationId xmlns:a16="http://schemas.microsoft.com/office/drawing/2014/main" id="{8E60D44B-05E7-B2B1-9F34-39C2509B9F32}"/>
              </a:ext>
            </a:extLst>
          </p:cNvPr>
          <p:cNvSpPr txBox="1"/>
          <p:nvPr/>
        </p:nvSpPr>
        <p:spPr>
          <a:xfrm>
            <a:off x="6781802" y="2667001"/>
            <a:ext cx="430887" cy="2259925"/>
          </a:xfrm>
          <a:prstGeom prst="rect">
            <a:avLst/>
          </a:prstGeom>
          <a:noFill/>
        </p:spPr>
        <p:txBody>
          <a:bodyPr vert="vert270" wrap="square" rtlCol="0">
            <a:spAutoFit/>
          </a:bodyPr>
          <a:lstStyle/>
          <a:p>
            <a:pPr algn="ctr">
              <a:defRPr/>
            </a:pPr>
            <a:r>
              <a:rPr lang="en-US" sz="1600" b="1" dirty="0">
                <a:solidFill>
                  <a:srgbClr val="002060"/>
                </a:solidFill>
                <a:latin typeface="Bookman Old Style" pitchFamily="18" charset="0"/>
              </a:rPr>
              <a:t>LEGAL ASSISTANCE</a:t>
            </a:r>
          </a:p>
        </p:txBody>
      </p:sp>
      <p:sp>
        <p:nvSpPr>
          <p:cNvPr id="11" name="Flowchart: Extract 10">
            <a:extLst>
              <a:ext uri="{FF2B5EF4-FFF2-40B4-BE49-F238E27FC236}">
                <a16:creationId xmlns:a16="http://schemas.microsoft.com/office/drawing/2014/main" id="{4BEFD8B6-B977-2B69-AD5B-8DFE17F4F0B8}"/>
              </a:ext>
            </a:extLst>
          </p:cNvPr>
          <p:cNvSpPr/>
          <p:nvPr/>
        </p:nvSpPr>
        <p:spPr>
          <a:xfrm>
            <a:off x="2590800" y="457199"/>
            <a:ext cx="7239000" cy="2057400"/>
          </a:xfrm>
          <a:prstGeom prst="flowChartExtract">
            <a:avLst/>
          </a:prstGeom>
          <a:blipFill>
            <a:blip r:embed="rId2" cstate="print"/>
            <a:tile tx="0" ty="0" sx="100000" sy="100000" flip="none" algn="tl"/>
          </a:blipFill>
          <a:ln>
            <a:noFill/>
          </a:ln>
          <a:effectLst>
            <a:outerShdw blurRad="50800" dist="38100" dir="2700000" algn="tl" rotWithShape="0">
              <a:prstClr val="black">
                <a:alpha val="40000"/>
              </a:prstClr>
            </a:outerShdw>
          </a:effectLst>
          <a:scene3d>
            <a:camera prst="perspectiveRelaxed" fov="3600000">
              <a:rot lat="599984" lon="0" rev="0"/>
            </a:camera>
            <a:lightRig rig="soft" dir="t">
              <a:rot lat="0" lon="0" rev="16800000"/>
            </a:lightRig>
          </a:scene3d>
          <a:sp3d extrusionH="20116800">
            <a:bevelB/>
          </a:sp3d>
        </p:spPr>
        <p:style>
          <a:lnRef idx="2">
            <a:schemeClr val="accent1">
              <a:shade val="50000"/>
            </a:schemeClr>
          </a:lnRef>
          <a:fillRef idx="1">
            <a:schemeClr val="accent1"/>
          </a:fillRef>
          <a:effectRef idx="0">
            <a:schemeClr val="accent1"/>
          </a:effectRef>
          <a:fontRef idx="minor">
            <a:schemeClr val="lt1"/>
          </a:fontRef>
        </p:style>
        <p:txBody>
          <a:bodyPr lIns="0" tIns="0" rIns="0" bIns="0" numCol="1" rtlCol="0" anchor="b" anchorCtr="0">
            <a:noAutofit/>
          </a:bodyPr>
          <a:lstStyle/>
          <a:p>
            <a:pPr>
              <a:defRPr/>
            </a:pPr>
            <a:endParaRPr lang="en-US" sz="1000" b="1" i="1" dirty="0">
              <a:solidFill>
                <a:srgbClr val="002060"/>
              </a:solidFill>
              <a:effectLst>
                <a:innerShdw blurRad="63500" dist="50800" dir="13500000">
                  <a:prstClr val="black">
                    <a:alpha val="50000"/>
                  </a:prstClr>
                </a:innerShdw>
              </a:effectLst>
              <a:latin typeface="Bookman Old Style" pitchFamily="18" charset="0"/>
            </a:endParaRPr>
          </a:p>
        </p:txBody>
      </p:sp>
      <p:sp>
        <p:nvSpPr>
          <p:cNvPr id="12" name="Hexagon 11">
            <a:extLst>
              <a:ext uri="{FF2B5EF4-FFF2-40B4-BE49-F238E27FC236}">
                <a16:creationId xmlns:a16="http://schemas.microsoft.com/office/drawing/2014/main" id="{33A40D71-CC5A-2145-967D-36F9079FA33F}"/>
              </a:ext>
            </a:extLst>
          </p:cNvPr>
          <p:cNvSpPr/>
          <p:nvPr/>
        </p:nvSpPr>
        <p:spPr>
          <a:xfrm>
            <a:off x="3810000" y="2133599"/>
            <a:ext cx="685800" cy="685800"/>
          </a:xfrm>
          <a:prstGeom prst="hexagon">
            <a:avLst/>
          </a:prstGeom>
          <a:blipFill dpi="0" rotWithShape="1">
            <a:blip r:embed="rId2" cstate="print"/>
            <a:srcRect/>
            <a:tile tx="0" ty="0" sx="100000" sy="100000" flip="xy" algn="ctr"/>
          </a:blipFill>
          <a:scene3d>
            <a:camera prst="orthographicFront">
              <a:rot lat="17099985" lon="0" rev="0"/>
            </a:camera>
            <a:lightRig rig="threePt" dir="t"/>
          </a:scene3d>
          <a:sp3d extrusionH="565150" contourW="12700">
            <a:contourClr>
              <a:schemeClr val="bg1">
                <a:lumMod val="8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latin typeface="Aptos" panose="02110004020202020204"/>
            </a:endParaRPr>
          </a:p>
        </p:txBody>
      </p:sp>
      <p:sp>
        <p:nvSpPr>
          <p:cNvPr id="13" name="Hexagon 12">
            <a:extLst>
              <a:ext uri="{FF2B5EF4-FFF2-40B4-BE49-F238E27FC236}">
                <a16:creationId xmlns:a16="http://schemas.microsoft.com/office/drawing/2014/main" id="{90D1D217-C091-9004-7977-81AEB3A4285A}"/>
              </a:ext>
            </a:extLst>
          </p:cNvPr>
          <p:cNvSpPr/>
          <p:nvPr/>
        </p:nvSpPr>
        <p:spPr>
          <a:xfrm>
            <a:off x="3124200" y="1904999"/>
            <a:ext cx="1066800" cy="1066800"/>
          </a:xfrm>
          <a:prstGeom prst="hexagon">
            <a:avLst/>
          </a:prstGeom>
          <a:blipFill dpi="0" rotWithShape="1">
            <a:blip r:embed="rId2" cstate="print"/>
            <a:srcRect/>
            <a:tile tx="0" ty="0" sx="100000" sy="100000" flip="xy" algn="ctr"/>
          </a:blipFill>
          <a:ln>
            <a:solidFill>
              <a:schemeClr val="tx2">
                <a:lumMod val="75000"/>
                <a:lumOff val="25000"/>
              </a:schemeClr>
            </a:solidFill>
          </a:ln>
          <a:scene3d>
            <a:camera prst="orthographicFront">
              <a:rot lat="17099985" lon="0" rev="0"/>
            </a:camera>
            <a:lightRig rig="threePt" dir="t"/>
          </a:scene3d>
          <a:sp3d extrusionH="2444750" contourW="12700">
            <a:contourClr>
              <a:schemeClr val="bg1">
                <a:lumMod val="8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latin typeface="Aptos" panose="02110004020202020204"/>
            </a:endParaRPr>
          </a:p>
        </p:txBody>
      </p:sp>
      <p:sp>
        <p:nvSpPr>
          <p:cNvPr id="14" name="Hexagon 13">
            <a:extLst>
              <a:ext uri="{FF2B5EF4-FFF2-40B4-BE49-F238E27FC236}">
                <a16:creationId xmlns:a16="http://schemas.microsoft.com/office/drawing/2014/main" id="{B24A341D-98ED-2D8B-E150-B3ADDAEB2745}"/>
              </a:ext>
            </a:extLst>
          </p:cNvPr>
          <p:cNvSpPr/>
          <p:nvPr/>
        </p:nvSpPr>
        <p:spPr>
          <a:xfrm>
            <a:off x="5486400" y="2133599"/>
            <a:ext cx="685800" cy="685800"/>
          </a:xfrm>
          <a:prstGeom prst="hexagon">
            <a:avLst/>
          </a:prstGeom>
          <a:blipFill dpi="0" rotWithShape="1">
            <a:blip r:embed="rId2" cstate="print"/>
            <a:srcRect/>
            <a:tile tx="0" ty="0" sx="100000" sy="100000" flip="xy" algn="ctr"/>
          </a:blipFill>
          <a:scene3d>
            <a:camera prst="orthographicFront">
              <a:rot lat="17099985" lon="0" rev="0"/>
            </a:camera>
            <a:lightRig rig="threePt" dir="t"/>
          </a:scene3d>
          <a:sp3d extrusionH="565150" contourW="12700">
            <a:contourClr>
              <a:schemeClr val="bg1">
                <a:lumMod val="8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latin typeface="Aptos" panose="02110004020202020204"/>
            </a:endParaRPr>
          </a:p>
        </p:txBody>
      </p:sp>
      <p:sp>
        <p:nvSpPr>
          <p:cNvPr id="15" name="Hexagon 14">
            <a:extLst>
              <a:ext uri="{FF2B5EF4-FFF2-40B4-BE49-F238E27FC236}">
                <a16:creationId xmlns:a16="http://schemas.microsoft.com/office/drawing/2014/main" id="{0DA8D0E2-D688-B3C8-EBB2-BF7A13E61AB6}"/>
              </a:ext>
            </a:extLst>
          </p:cNvPr>
          <p:cNvSpPr/>
          <p:nvPr/>
        </p:nvSpPr>
        <p:spPr>
          <a:xfrm>
            <a:off x="7162800" y="2133599"/>
            <a:ext cx="685800" cy="685800"/>
          </a:xfrm>
          <a:prstGeom prst="hexagon">
            <a:avLst/>
          </a:prstGeom>
          <a:blipFill dpi="0" rotWithShape="1">
            <a:blip r:embed="rId2" cstate="print"/>
            <a:srcRect/>
            <a:tile tx="0" ty="0" sx="100000" sy="100000" flip="xy" algn="ctr"/>
          </a:blipFill>
          <a:scene3d>
            <a:camera prst="orthographicFront">
              <a:rot lat="17099985" lon="0" rev="0"/>
            </a:camera>
            <a:lightRig rig="threePt" dir="t"/>
          </a:scene3d>
          <a:sp3d extrusionH="565150" contourW="12700">
            <a:contourClr>
              <a:schemeClr val="bg1">
                <a:lumMod val="8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latin typeface="Aptos" panose="02110004020202020204"/>
            </a:endParaRPr>
          </a:p>
        </p:txBody>
      </p:sp>
      <p:sp>
        <p:nvSpPr>
          <p:cNvPr id="16" name="Hexagon 15">
            <a:extLst>
              <a:ext uri="{FF2B5EF4-FFF2-40B4-BE49-F238E27FC236}">
                <a16:creationId xmlns:a16="http://schemas.microsoft.com/office/drawing/2014/main" id="{00D4971A-1389-2C78-008E-5BDD41C10402}"/>
              </a:ext>
            </a:extLst>
          </p:cNvPr>
          <p:cNvSpPr/>
          <p:nvPr/>
        </p:nvSpPr>
        <p:spPr>
          <a:xfrm>
            <a:off x="4814316" y="1965123"/>
            <a:ext cx="1066800" cy="1066800"/>
          </a:xfrm>
          <a:prstGeom prst="hexagon">
            <a:avLst/>
          </a:prstGeom>
          <a:blipFill>
            <a:blip r:embed="rId2" cstate="print"/>
            <a:tile tx="0" ty="0" sx="100000" sy="100000" flip="none" algn="tl"/>
          </a:blipFill>
          <a:ln>
            <a:solidFill>
              <a:schemeClr val="tx2">
                <a:lumMod val="75000"/>
                <a:lumOff val="25000"/>
              </a:schemeClr>
            </a:solidFill>
          </a:ln>
          <a:scene3d>
            <a:camera prst="orthographicFront">
              <a:rot lat="17099985" lon="0" rev="0"/>
            </a:camera>
            <a:lightRig rig="threePt" dir="t"/>
          </a:scene3d>
          <a:sp3d extrusionH="2444750" contourW="12700">
            <a:contourClr>
              <a:schemeClr val="bg1">
                <a:lumMod val="8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latin typeface="Aptos" panose="02110004020202020204"/>
            </a:endParaRPr>
          </a:p>
        </p:txBody>
      </p:sp>
      <p:sp>
        <p:nvSpPr>
          <p:cNvPr id="17" name="Hexagon 16">
            <a:extLst>
              <a:ext uri="{FF2B5EF4-FFF2-40B4-BE49-F238E27FC236}">
                <a16:creationId xmlns:a16="http://schemas.microsoft.com/office/drawing/2014/main" id="{C3FB03F8-AA79-2F39-5650-7689823A1757}"/>
              </a:ext>
            </a:extLst>
          </p:cNvPr>
          <p:cNvSpPr/>
          <p:nvPr/>
        </p:nvSpPr>
        <p:spPr>
          <a:xfrm>
            <a:off x="6477000" y="1904999"/>
            <a:ext cx="1066800" cy="1066800"/>
          </a:xfrm>
          <a:prstGeom prst="hexagon">
            <a:avLst/>
          </a:prstGeom>
          <a:blipFill>
            <a:blip r:embed="rId2" cstate="print"/>
            <a:tile tx="0" ty="0" sx="100000" sy="100000" flip="none" algn="tl"/>
          </a:blipFill>
          <a:ln>
            <a:solidFill>
              <a:schemeClr val="tx2">
                <a:lumMod val="75000"/>
                <a:lumOff val="25000"/>
              </a:schemeClr>
            </a:solidFill>
          </a:ln>
          <a:scene3d>
            <a:camera prst="orthographicFront">
              <a:rot lat="17099985" lon="0" rev="0"/>
            </a:camera>
            <a:lightRig rig="threePt" dir="t"/>
          </a:scene3d>
          <a:sp3d extrusionH="2444750" contourW="12700">
            <a:contourClr>
              <a:schemeClr val="bg1">
                <a:lumMod val="8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latin typeface="Aptos" panose="02110004020202020204"/>
            </a:endParaRPr>
          </a:p>
        </p:txBody>
      </p:sp>
      <p:sp>
        <p:nvSpPr>
          <p:cNvPr id="18" name="Flowchart: Extract 11">
            <a:extLst>
              <a:ext uri="{FF2B5EF4-FFF2-40B4-BE49-F238E27FC236}">
                <a16:creationId xmlns:a16="http://schemas.microsoft.com/office/drawing/2014/main" id="{9BA4A0D0-D795-038C-1B85-934814A54300}"/>
              </a:ext>
            </a:extLst>
          </p:cNvPr>
          <p:cNvSpPr/>
          <p:nvPr/>
        </p:nvSpPr>
        <p:spPr>
          <a:xfrm>
            <a:off x="2819400" y="76201"/>
            <a:ext cx="6781800" cy="2590801"/>
          </a:xfrm>
          <a:prstGeom prst="flowChartExtract">
            <a:avLst/>
          </a:prstGeom>
          <a:blipFill>
            <a:blip r:embed="rId2" cstate="print"/>
            <a:tile tx="0" ty="0" sx="100000" sy="100000" flip="none" algn="tl"/>
          </a:blipFill>
          <a:ln>
            <a:noFill/>
          </a:ln>
          <a:effectLst>
            <a:outerShdw blurRad="50800" dist="38100" dir="2700000" algn="tl" rotWithShape="0">
              <a:prstClr val="black">
                <a:alpha val="40000"/>
              </a:prstClr>
            </a:outerShdw>
          </a:effectLst>
          <a:scene3d>
            <a:camera prst="perspectiveRelaxed" fov="3600000">
              <a:rot lat="19499994" lon="0" rev="0"/>
            </a:camera>
            <a:lightRig rig="soft" dir="t">
              <a:rot lat="0" lon="0" rev="16800000"/>
            </a:lightRig>
          </a:scene3d>
          <a:sp3d extrusionH="76200">
            <a:bevelT h="139700" prst="slope"/>
            <a:bevelB/>
          </a:sp3d>
        </p:spPr>
        <p:style>
          <a:lnRef idx="2">
            <a:schemeClr val="accent1">
              <a:shade val="50000"/>
            </a:schemeClr>
          </a:lnRef>
          <a:fillRef idx="1">
            <a:schemeClr val="accent1"/>
          </a:fillRef>
          <a:effectRef idx="0">
            <a:schemeClr val="accent1"/>
          </a:effectRef>
          <a:fontRef idx="minor">
            <a:schemeClr val="lt1"/>
          </a:fontRef>
        </p:style>
        <p:txBody>
          <a:bodyPr lIns="0" tIns="0" rIns="0" bIns="0" numCol="1" rtlCol="0" anchor="b" anchorCtr="0">
            <a:noAutofit/>
          </a:bodyPr>
          <a:lstStyle/>
          <a:p>
            <a:pPr algn="ctr">
              <a:defRPr/>
            </a:pPr>
            <a:endParaRPr lang="en-US" sz="2000" b="1" i="1" dirty="0">
              <a:solidFill>
                <a:srgbClr val="002060"/>
              </a:solidFill>
              <a:effectLst>
                <a:innerShdw blurRad="63500" dist="50800" dir="13500000">
                  <a:prstClr val="black">
                    <a:alpha val="50000"/>
                  </a:prstClr>
                </a:innerShdw>
              </a:effectLst>
              <a:latin typeface="Bookman Old Style" pitchFamily="18" charset="0"/>
            </a:endParaRPr>
          </a:p>
          <a:p>
            <a:pPr algn="ctr">
              <a:defRPr/>
            </a:pPr>
            <a:endParaRPr lang="en-US" sz="2000" b="1" i="1" dirty="0">
              <a:solidFill>
                <a:srgbClr val="002060"/>
              </a:solidFill>
              <a:effectLst>
                <a:innerShdw blurRad="63500" dist="50800" dir="13500000">
                  <a:prstClr val="black">
                    <a:alpha val="50000"/>
                  </a:prstClr>
                </a:innerShdw>
              </a:effectLst>
              <a:latin typeface="Bookman Old Style" pitchFamily="18" charset="0"/>
            </a:endParaRPr>
          </a:p>
          <a:p>
            <a:pPr algn="ctr">
              <a:defRPr/>
            </a:pPr>
            <a:endParaRPr lang="en-US" sz="2000" b="1" i="1" dirty="0">
              <a:solidFill>
                <a:srgbClr val="002060"/>
              </a:solidFill>
              <a:effectLst>
                <a:innerShdw blurRad="63500" dist="50800" dir="13500000">
                  <a:prstClr val="black">
                    <a:alpha val="50000"/>
                  </a:prstClr>
                </a:innerShdw>
              </a:effectLst>
              <a:latin typeface="Bookman Old Style" pitchFamily="18" charset="0"/>
            </a:endParaRPr>
          </a:p>
        </p:txBody>
      </p:sp>
      <p:pic>
        <p:nvPicPr>
          <p:cNvPr id="19" name="Picture 18">
            <a:extLst>
              <a:ext uri="{FF2B5EF4-FFF2-40B4-BE49-F238E27FC236}">
                <a16:creationId xmlns:a16="http://schemas.microsoft.com/office/drawing/2014/main" id="{39EA1683-977A-B358-3444-8E9085946DB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5338" y="1026346"/>
            <a:ext cx="1206838" cy="119175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TextBox 1">
            <a:extLst>
              <a:ext uri="{FF2B5EF4-FFF2-40B4-BE49-F238E27FC236}">
                <a16:creationId xmlns:a16="http://schemas.microsoft.com/office/drawing/2014/main" id="{35908B7F-71E2-962B-7C2A-EEB9D318EA21}"/>
              </a:ext>
            </a:extLst>
          </p:cNvPr>
          <p:cNvSpPr txBox="1"/>
          <p:nvPr/>
        </p:nvSpPr>
        <p:spPr>
          <a:xfrm>
            <a:off x="374904" y="457199"/>
            <a:ext cx="2444496" cy="646331"/>
          </a:xfrm>
          <a:prstGeom prst="rect">
            <a:avLst/>
          </a:prstGeom>
          <a:noFill/>
        </p:spPr>
        <p:txBody>
          <a:bodyPr wrap="square" rtlCol="0">
            <a:spAutoFit/>
          </a:bodyPr>
          <a:lstStyle/>
          <a:p>
            <a:r>
              <a:rPr lang="en-US" dirty="0"/>
              <a:t>As of Aug 2, 2026</a:t>
            </a:r>
          </a:p>
          <a:p>
            <a:r>
              <a:rPr lang="en-US" dirty="0"/>
              <a:t>Discussions Ongoing</a:t>
            </a:r>
          </a:p>
        </p:txBody>
      </p:sp>
    </p:spTree>
    <p:extLst>
      <p:ext uri="{BB962C8B-B14F-4D97-AF65-F5344CB8AC3E}">
        <p14:creationId xmlns:p14="http://schemas.microsoft.com/office/powerpoint/2010/main" val="3768547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80B48-79FD-EFCC-AE24-D917394E8728}"/>
            </a:ext>
          </a:extLst>
        </p:cNvPr>
        <p:cNvGrpSpPr/>
        <p:nvPr/>
      </p:nvGrpSpPr>
      <p:grpSpPr>
        <a:xfrm>
          <a:off x="0" y="0"/>
          <a:ext cx="0" cy="0"/>
          <a:chOff x="0" y="0"/>
          <a:chExt cx="0" cy="0"/>
        </a:xfrm>
      </p:grpSpPr>
      <p:sp>
        <p:nvSpPr>
          <p:cNvPr id="4" name="Rounded Rectangle 13">
            <a:extLst>
              <a:ext uri="{FF2B5EF4-FFF2-40B4-BE49-F238E27FC236}">
                <a16:creationId xmlns:a16="http://schemas.microsoft.com/office/drawing/2014/main" id="{B1F1744A-6F4E-E3D8-1F3B-FDB08EACE6B0}"/>
              </a:ext>
            </a:extLst>
          </p:cNvPr>
          <p:cNvSpPr/>
          <p:nvPr/>
        </p:nvSpPr>
        <p:spPr>
          <a:xfrm>
            <a:off x="2286000" y="4909673"/>
            <a:ext cx="7772400" cy="2025243"/>
          </a:xfrm>
          <a:prstGeom prst="roundRect">
            <a:avLst>
              <a:gd name="adj" fmla="val 3771"/>
            </a:avLst>
          </a:prstGeom>
          <a:blipFill>
            <a:blip r:embed="rId2" cstate="print"/>
            <a:tile tx="0" ty="0" sx="100000" sy="100000" flip="none" algn="tl"/>
          </a:blipFill>
          <a:ln>
            <a:noFill/>
          </a:ln>
          <a:effectLst>
            <a:outerShdw blurRad="50800" dist="38100" dir="2700000" algn="tl" rotWithShape="0">
              <a:prstClr val="black">
                <a:alpha val="40000"/>
              </a:prstClr>
            </a:outerShdw>
          </a:effectLst>
          <a:scene3d>
            <a:camera prst="perspectiveRelaxed" fov="3600000">
              <a:rot lat="18899995" lon="0" rev="0"/>
            </a:camera>
            <a:lightRig rig="soft" dir="t">
              <a:rot lat="0" lon="0" rev="16800000"/>
            </a:lightRig>
          </a:scene3d>
          <a:sp3d extrusionH="57150">
            <a:bevelT prst="angle"/>
            <a:bevelB/>
          </a:sp3d>
        </p:spPr>
        <p:style>
          <a:lnRef idx="2">
            <a:schemeClr val="accent1">
              <a:shade val="50000"/>
            </a:schemeClr>
          </a:lnRef>
          <a:fillRef idx="1">
            <a:schemeClr val="accent1"/>
          </a:fillRef>
          <a:effectRef idx="0">
            <a:schemeClr val="accent1"/>
          </a:effectRef>
          <a:fontRef idx="minor">
            <a:schemeClr val="lt1"/>
          </a:fontRef>
        </p:style>
        <p:txBody>
          <a:bodyPr lIns="0" tIns="0" rIns="0" bIns="0" numCol="1" rtlCol="0" anchor="b" anchorCtr="0">
            <a:noAutofit/>
          </a:bodyPr>
          <a:lstStyle/>
          <a:p>
            <a:pPr algn="ctr">
              <a:defRPr/>
            </a:pPr>
            <a:r>
              <a:rPr lang="en-US" sz="2400" b="1" dirty="0">
                <a:solidFill>
                  <a:srgbClr val="FF0000"/>
                </a:solidFill>
                <a:effectLst>
                  <a:innerShdw blurRad="63500" dist="50800" dir="13500000">
                    <a:prstClr val="black">
                      <a:alpha val="50000"/>
                    </a:prstClr>
                  </a:innerShdw>
                </a:effectLst>
                <a:latin typeface="Bookman Old Style" pitchFamily="18" charset="0"/>
              </a:rPr>
              <a:t>44% Compliance Rate   20</a:t>
            </a:r>
            <a:r>
              <a:rPr lang="en-US" sz="2400" b="1" baseline="30000" dirty="0">
                <a:solidFill>
                  <a:srgbClr val="FF0000"/>
                </a:solidFill>
                <a:effectLst>
                  <a:innerShdw blurRad="63500" dist="50800" dir="13500000">
                    <a:prstClr val="black">
                      <a:alpha val="50000"/>
                    </a:prstClr>
                  </a:innerShdw>
                </a:effectLst>
                <a:latin typeface="Bookman Old Style" pitchFamily="18" charset="0"/>
              </a:rPr>
              <a:t>th</a:t>
            </a:r>
            <a:r>
              <a:rPr lang="en-US" sz="2400" b="1" dirty="0">
                <a:solidFill>
                  <a:srgbClr val="FF0000"/>
                </a:solidFill>
                <a:effectLst>
                  <a:innerShdw blurRad="63500" dist="50800" dir="13500000">
                    <a:prstClr val="black">
                      <a:alpha val="50000"/>
                    </a:prstClr>
                  </a:innerShdw>
                </a:effectLst>
                <a:latin typeface="Bookman Old Style" pitchFamily="18" charset="0"/>
              </a:rPr>
              <a:t> Century Statutes</a:t>
            </a:r>
          </a:p>
        </p:txBody>
      </p:sp>
      <p:sp>
        <p:nvSpPr>
          <p:cNvPr id="5" name="Rounded Rectangle 6">
            <a:extLst>
              <a:ext uri="{FF2B5EF4-FFF2-40B4-BE49-F238E27FC236}">
                <a16:creationId xmlns:a16="http://schemas.microsoft.com/office/drawing/2014/main" id="{4B2379C3-39BA-F7A5-A2DB-1DB35E510FBC}"/>
              </a:ext>
            </a:extLst>
          </p:cNvPr>
          <p:cNvSpPr/>
          <p:nvPr/>
        </p:nvSpPr>
        <p:spPr>
          <a:xfrm>
            <a:off x="2286000" y="5594758"/>
            <a:ext cx="7772400" cy="729843"/>
          </a:xfrm>
          <a:prstGeom prst="roundRect">
            <a:avLst>
              <a:gd name="adj" fmla="val 3771"/>
            </a:avLst>
          </a:prstGeom>
          <a:blipFill>
            <a:blip r:embed="rId2" cstate="print"/>
            <a:tile tx="0" ty="0" sx="100000" sy="100000" flip="none" algn="tl"/>
          </a:blipFill>
          <a:ln>
            <a:noFill/>
          </a:ln>
          <a:effectLst>
            <a:outerShdw blurRad="50800" dist="38100" dir="2700000" algn="tl" rotWithShape="0">
              <a:prstClr val="black">
                <a:alpha val="40000"/>
              </a:prstClr>
            </a:outerShdw>
          </a:effectLst>
          <a:scene3d>
            <a:camera prst="perspectiveRelaxed" fov="3600000">
              <a:rot lat="18899995" lon="0" rev="0"/>
            </a:camera>
            <a:lightRig rig="soft" dir="t">
              <a:rot lat="0" lon="0" rev="16800000"/>
            </a:lightRig>
          </a:scene3d>
          <a:sp3d extrusionH="57150">
            <a:bevelT prst="angle"/>
            <a:bevelB/>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noAutofit/>
          </a:bodyPr>
          <a:lstStyle/>
          <a:p>
            <a:pPr algn="ctr">
              <a:defRPr/>
            </a:pPr>
            <a:r>
              <a:rPr lang="en-US" sz="2000" b="1" dirty="0">
                <a:solidFill>
                  <a:srgbClr val="FF0000"/>
                </a:solidFill>
                <a:effectLst>
                  <a:innerShdw blurRad="63500" dist="50800" dir="13500000">
                    <a:prstClr val="black">
                      <a:alpha val="50000"/>
                    </a:prstClr>
                  </a:innerShdw>
                </a:effectLst>
                <a:latin typeface="Bookman Old Style" pitchFamily="18" charset="0"/>
              </a:rPr>
              <a:t>Unsustainable Local Government Audit Regime</a:t>
            </a:r>
          </a:p>
        </p:txBody>
      </p:sp>
      <p:sp>
        <p:nvSpPr>
          <p:cNvPr id="6" name="Rounded Rectangle 14">
            <a:extLst>
              <a:ext uri="{FF2B5EF4-FFF2-40B4-BE49-F238E27FC236}">
                <a16:creationId xmlns:a16="http://schemas.microsoft.com/office/drawing/2014/main" id="{428AEDC7-2857-8F80-C45E-903E1DE00CA8}"/>
              </a:ext>
            </a:extLst>
          </p:cNvPr>
          <p:cNvSpPr/>
          <p:nvPr/>
        </p:nvSpPr>
        <p:spPr>
          <a:xfrm>
            <a:off x="3166957" y="1303440"/>
            <a:ext cx="5943600" cy="5334000"/>
          </a:xfrm>
          <a:prstGeom prst="roundRect">
            <a:avLst>
              <a:gd name="adj" fmla="val 3771"/>
            </a:avLst>
          </a:prstGeom>
          <a:blipFill>
            <a:blip r:embed="rId2" cstate="print"/>
            <a:tile tx="0" ty="0" sx="100000" sy="100000" flip="none" algn="tl"/>
          </a:blipFill>
          <a:ln>
            <a:noFill/>
          </a:ln>
          <a:effectLst>
            <a:outerShdw blurRad="50800" dist="38100" dir="2700000" algn="tl" rotWithShape="0">
              <a:prstClr val="black">
                <a:alpha val="40000"/>
              </a:prstClr>
            </a:outerShdw>
          </a:effectLst>
          <a:scene3d>
            <a:camera prst="perspectiveRelaxed" fov="3600000">
              <a:rot lat="18000000" lon="0" rev="0"/>
            </a:camera>
            <a:lightRig rig="soft" dir="t">
              <a:rot lat="0" lon="0" rev="16800000"/>
            </a:lightRig>
          </a:scene3d>
          <a:sp3d extrusionH="57150">
            <a:bevelT prst="angle"/>
            <a:bevelB/>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noAutofit/>
          </a:bodyPr>
          <a:lstStyle/>
          <a:p>
            <a:pPr>
              <a:defRPr/>
            </a:pPr>
            <a:r>
              <a:rPr lang="en-US" b="1" dirty="0">
                <a:solidFill>
                  <a:srgbClr val="002060"/>
                </a:solidFill>
                <a:effectLst>
                  <a:innerShdw blurRad="63500" dist="50800" dir="13500000">
                    <a:prstClr val="black">
                      <a:alpha val="50000"/>
                    </a:prstClr>
                  </a:innerShdw>
                </a:effectLst>
                <a:latin typeface="Bookman Old Style" pitchFamily="18" charset="0"/>
              </a:rPr>
              <a:t>			</a:t>
            </a:r>
            <a:endParaRPr lang="en-US" sz="2000" b="1" dirty="0">
              <a:solidFill>
                <a:srgbClr val="002060"/>
              </a:solidFill>
              <a:effectLst>
                <a:innerShdw blurRad="63500" dist="50800" dir="13500000">
                  <a:prstClr val="black">
                    <a:alpha val="50000"/>
                  </a:prstClr>
                </a:innerShdw>
              </a:effectLst>
              <a:latin typeface="Bookman Old Style" pitchFamily="18" charset="0"/>
            </a:endParaRPr>
          </a:p>
          <a:p>
            <a:pPr algn="ctr">
              <a:defRPr/>
            </a:pPr>
            <a:r>
              <a:rPr lang="en-US" sz="2000" b="1" dirty="0">
                <a:solidFill>
                  <a:srgbClr val="002060"/>
                </a:solidFill>
                <a:effectLst>
                  <a:innerShdw blurRad="63500" dist="50800" dir="13500000">
                    <a:prstClr val="black">
                      <a:alpha val="50000"/>
                    </a:prstClr>
                  </a:innerShdw>
                </a:effectLst>
                <a:latin typeface="Bookman Old Style" pitchFamily="18" charset="0"/>
              </a:rPr>
              <a:t>Comptroller's Local Government Division</a:t>
            </a:r>
          </a:p>
        </p:txBody>
      </p:sp>
      <p:sp>
        <p:nvSpPr>
          <p:cNvPr id="7" name="Hexagon 6">
            <a:extLst>
              <a:ext uri="{FF2B5EF4-FFF2-40B4-BE49-F238E27FC236}">
                <a16:creationId xmlns:a16="http://schemas.microsoft.com/office/drawing/2014/main" id="{D5B1A312-165C-DC1A-17B7-5836D6DF41E8}"/>
              </a:ext>
            </a:extLst>
          </p:cNvPr>
          <p:cNvSpPr/>
          <p:nvPr/>
        </p:nvSpPr>
        <p:spPr>
          <a:xfrm>
            <a:off x="8153400" y="1904999"/>
            <a:ext cx="1066800" cy="1066800"/>
          </a:xfrm>
          <a:prstGeom prst="hexagon">
            <a:avLst/>
          </a:prstGeom>
          <a:blipFill>
            <a:blip r:embed="rId2" cstate="print"/>
            <a:tile tx="0" ty="0" sx="100000" sy="100000" flip="none" algn="tl"/>
          </a:blipFill>
          <a:ln>
            <a:solidFill>
              <a:schemeClr val="tx2">
                <a:lumMod val="75000"/>
                <a:lumOff val="25000"/>
              </a:schemeClr>
            </a:solidFill>
          </a:ln>
          <a:scene3d>
            <a:camera prst="orthographicFront">
              <a:rot lat="17099985" lon="0" rev="0"/>
            </a:camera>
            <a:lightRig rig="threePt" dir="t"/>
          </a:scene3d>
          <a:sp3d extrusionH="2444750" contourW="12700">
            <a:contourClr>
              <a:schemeClr val="bg1">
                <a:lumMod val="8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latin typeface="Aptos" panose="02110004020202020204"/>
            </a:endParaRPr>
          </a:p>
        </p:txBody>
      </p:sp>
      <p:sp>
        <p:nvSpPr>
          <p:cNvPr id="8" name="TextBox 7">
            <a:extLst>
              <a:ext uri="{FF2B5EF4-FFF2-40B4-BE49-F238E27FC236}">
                <a16:creationId xmlns:a16="http://schemas.microsoft.com/office/drawing/2014/main" id="{20F8A5F9-CFCF-4B53-3BCC-ABA58DDE931A}"/>
              </a:ext>
            </a:extLst>
          </p:cNvPr>
          <p:cNvSpPr txBox="1"/>
          <p:nvPr/>
        </p:nvSpPr>
        <p:spPr>
          <a:xfrm>
            <a:off x="3352802" y="2743201"/>
            <a:ext cx="615553" cy="2031325"/>
          </a:xfrm>
          <a:prstGeom prst="rect">
            <a:avLst/>
          </a:prstGeom>
          <a:noFill/>
        </p:spPr>
        <p:txBody>
          <a:bodyPr vert="vert270" wrap="square" rtlCol="0">
            <a:spAutoFit/>
          </a:bodyPr>
          <a:lstStyle/>
          <a:p>
            <a:pPr algn="ctr">
              <a:defRPr/>
            </a:pPr>
            <a:r>
              <a:rPr lang="en-US" sz="2800" dirty="0">
                <a:solidFill>
                  <a:srgbClr val="002060"/>
                </a:solidFill>
                <a:latin typeface="Bookman Old Style" pitchFamily="18" charset="0"/>
              </a:rPr>
              <a:t>TEAMING</a:t>
            </a:r>
          </a:p>
        </p:txBody>
      </p:sp>
      <p:sp>
        <p:nvSpPr>
          <p:cNvPr id="9" name="TextBox 8">
            <a:extLst>
              <a:ext uri="{FF2B5EF4-FFF2-40B4-BE49-F238E27FC236}">
                <a16:creationId xmlns:a16="http://schemas.microsoft.com/office/drawing/2014/main" id="{2DFCD400-1553-0100-7CE9-A65573561C02}"/>
              </a:ext>
            </a:extLst>
          </p:cNvPr>
          <p:cNvSpPr txBox="1"/>
          <p:nvPr/>
        </p:nvSpPr>
        <p:spPr>
          <a:xfrm>
            <a:off x="5105402" y="2667001"/>
            <a:ext cx="430887" cy="2259925"/>
          </a:xfrm>
          <a:prstGeom prst="rect">
            <a:avLst/>
          </a:prstGeom>
          <a:noFill/>
        </p:spPr>
        <p:txBody>
          <a:bodyPr vert="vert270" wrap="square" rtlCol="0">
            <a:spAutoFit/>
          </a:bodyPr>
          <a:lstStyle/>
          <a:p>
            <a:pPr algn="ctr">
              <a:defRPr/>
            </a:pPr>
            <a:r>
              <a:rPr lang="en-US" sz="1600" b="1" dirty="0">
                <a:solidFill>
                  <a:srgbClr val="002060"/>
                </a:solidFill>
                <a:latin typeface="Bookman Old Style" pitchFamily="18" charset="0"/>
              </a:rPr>
              <a:t>MILITARY JUSTICE</a:t>
            </a:r>
          </a:p>
        </p:txBody>
      </p:sp>
      <p:sp>
        <p:nvSpPr>
          <p:cNvPr id="10" name="TextBox 9">
            <a:extLst>
              <a:ext uri="{FF2B5EF4-FFF2-40B4-BE49-F238E27FC236}">
                <a16:creationId xmlns:a16="http://schemas.microsoft.com/office/drawing/2014/main" id="{4E26D352-59D3-2C4F-017F-23A676462FD2}"/>
              </a:ext>
            </a:extLst>
          </p:cNvPr>
          <p:cNvSpPr txBox="1"/>
          <p:nvPr/>
        </p:nvSpPr>
        <p:spPr>
          <a:xfrm>
            <a:off x="6781802" y="2667001"/>
            <a:ext cx="430887" cy="2259925"/>
          </a:xfrm>
          <a:prstGeom prst="rect">
            <a:avLst/>
          </a:prstGeom>
          <a:noFill/>
        </p:spPr>
        <p:txBody>
          <a:bodyPr vert="vert270" wrap="square" rtlCol="0">
            <a:spAutoFit/>
          </a:bodyPr>
          <a:lstStyle/>
          <a:p>
            <a:pPr algn="ctr">
              <a:defRPr/>
            </a:pPr>
            <a:r>
              <a:rPr lang="en-US" sz="1600" b="1" dirty="0">
                <a:solidFill>
                  <a:srgbClr val="002060"/>
                </a:solidFill>
                <a:latin typeface="Bookman Old Style" pitchFamily="18" charset="0"/>
              </a:rPr>
              <a:t>LEGAL ASSISTANCE</a:t>
            </a:r>
          </a:p>
        </p:txBody>
      </p:sp>
      <p:sp>
        <p:nvSpPr>
          <p:cNvPr id="11" name="Flowchart: Extract 10">
            <a:extLst>
              <a:ext uri="{FF2B5EF4-FFF2-40B4-BE49-F238E27FC236}">
                <a16:creationId xmlns:a16="http://schemas.microsoft.com/office/drawing/2014/main" id="{7CC1D635-F7D5-38C0-E96C-4C14BED54024}"/>
              </a:ext>
            </a:extLst>
          </p:cNvPr>
          <p:cNvSpPr/>
          <p:nvPr/>
        </p:nvSpPr>
        <p:spPr>
          <a:xfrm>
            <a:off x="2590800" y="457199"/>
            <a:ext cx="7239000" cy="2057400"/>
          </a:xfrm>
          <a:prstGeom prst="flowChartExtract">
            <a:avLst/>
          </a:prstGeom>
          <a:blipFill>
            <a:blip r:embed="rId2" cstate="print"/>
            <a:tile tx="0" ty="0" sx="100000" sy="100000" flip="none" algn="tl"/>
          </a:blipFill>
          <a:ln>
            <a:noFill/>
          </a:ln>
          <a:effectLst>
            <a:outerShdw blurRad="50800" dist="38100" dir="2700000" algn="tl" rotWithShape="0">
              <a:prstClr val="black">
                <a:alpha val="40000"/>
              </a:prstClr>
            </a:outerShdw>
          </a:effectLst>
          <a:scene3d>
            <a:camera prst="perspectiveRelaxed" fov="3600000">
              <a:rot lat="599984" lon="0" rev="0"/>
            </a:camera>
            <a:lightRig rig="soft" dir="t">
              <a:rot lat="0" lon="0" rev="16800000"/>
            </a:lightRig>
          </a:scene3d>
          <a:sp3d extrusionH="20116800">
            <a:bevelB/>
          </a:sp3d>
        </p:spPr>
        <p:style>
          <a:lnRef idx="2">
            <a:schemeClr val="accent1">
              <a:shade val="50000"/>
            </a:schemeClr>
          </a:lnRef>
          <a:fillRef idx="1">
            <a:schemeClr val="accent1"/>
          </a:fillRef>
          <a:effectRef idx="0">
            <a:schemeClr val="accent1"/>
          </a:effectRef>
          <a:fontRef idx="minor">
            <a:schemeClr val="lt1"/>
          </a:fontRef>
        </p:style>
        <p:txBody>
          <a:bodyPr lIns="0" tIns="0" rIns="0" bIns="0" numCol="1" rtlCol="0" anchor="b" anchorCtr="0">
            <a:noAutofit/>
          </a:bodyPr>
          <a:lstStyle/>
          <a:p>
            <a:pPr>
              <a:defRPr/>
            </a:pPr>
            <a:endParaRPr lang="en-US" sz="1000" b="1" i="1" dirty="0">
              <a:solidFill>
                <a:srgbClr val="002060"/>
              </a:solidFill>
              <a:effectLst>
                <a:innerShdw blurRad="63500" dist="50800" dir="13500000">
                  <a:prstClr val="black">
                    <a:alpha val="50000"/>
                  </a:prstClr>
                </a:innerShdw>
              </a:effectLst>
              <a:latin typeface="Bookman Old Style" pitchFamily="18" charset="0"/>
            </a:endParaRPr>
          </a:p>
        </p:txBody>
      </p:sp>
      <p:sp>
        <p:nvSpPr>
          <p:cNvPr id="12" name="Hexagon 11">
            <a:extLst>
              <a:ext uri="{FF2B5EF4-FFF2-40B4-BE49-F238E27FC236}">
                <a16:creationId xmlns:a16="http://schemas.microsoft.com/office/drawing/2014/main" id="{C0358FFC-8D3B-D529-0627-679A5B418983}"/>
              </a:ext>
            </a:extLst>
          </p:cNvPr>
          <p:cNvSpPr/>
          <p:nvPr/>
        </p:nvSpPr>
        <p:spPr>
          <a:xfrm>
            <a:off x="3810000" y="2133599"/>
            <a:ext cx="685800" cy="685800"/>
          </a:xfrm>
          <a:prstGeom prst="hexagon">
            <a:avLst/>
          </a:prstGeom>
          <a:blipFill dpi="0" rotWithShape="1">
            <a:blip r:embed="rId2" cstate="print"/>
            <a:srcRect/>
            <a:tile tx="0" ty="0" sx="100000" sy="100000" flip="xy" algn="ctr"/>
          </a:blipFill>
          <a:scene3d>
            <a:camera prst="orthographicFront">
              <a:rot lat="17099985" lon="0" rev="0"/>
            </a:camera>
            <a:lightRig rig="threePt" dir="t"/>
          </a:scene3d>
          <a:sp3d extrusionH="565150" contourW="12700">
            <a:contourClr>
              <a:schemeClr val="bg1">
                <a:lumMod val="8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latin typeface="Aptos" panose="02110004020202020204"/>
            </a:endParaRPr>
          </a:p>
        </p:txBody>
      </p:sp>
      <p:sp>
        <p:nvSpPr>
          <p:cNvPr id="13" name="Hexagon 12">
            <a:extLst>
              <a:ext uri="{FF2B5EF4-FFF2-40B4-BE49-F238E27FC236}">
                <a16:creationId xmlns:a16="http://schemas.microsoft.com/office/drawing/2014/main" id="{887054A8-E99E-3206-A125-C7E94DFC3264}"/>
              </a:ext>
            </a:extLst>
          </p:cNvPr>
          <p:cNvSpPr/>
          <p:nvPr/>
        </p:nvSpPr>
        <p:spPr>
          <a:xfrm>
            <a:off x="3124200" y="1904999"/>
            <a:ext cx="1066800" cy="1066800"/>
          </a:xfrm>
          <a:prstGeom prst="hexagon">
            <a:avLst/>
          </a:prstGeom>
          <a:blipFill dpi="0" rotWithShape="1">
            <a:blip r:embed="rId2" cstate="print"/>
            <a:srcRect/>
            <a:tile tx="0" ty="0" sx="100000" sy="100000" flip="xy" algn="ctr"/>
          </a:blipFill>
          <a:ln>
            <a:solidFill>
              <a:schemeClr val="tx2">
                <a:lumMod val="75000"/>
                <a:lumOff val="25000"/>
              </a:schemeClr>
            </a:solidFill>
          </a:ln>
          <a:scene3d>
            <a:camera prst="orthographicFront">
              <a:rot lat="17099985" lon="0" rev="0"/>
            </a:camera>
            <a:lightRig rig="threePt" dir="t"/>
          </a:scene3d>
          <a:sp3d extrusionH="2444750" contourW="12700">
            <a:contourClr>
              <a:schemeClr val="bg1">
                <a:lumMod val="8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latin typeface="Aptos" panose="02110004020202020204"/>
            </a:endParaRPr>
          </a:p>
        </p:txBody>
      </p:sp>
      <p:sp>
        <p:nvSpPr>
          <p:cNvPr id="14" name="Hexagon 13">
            <a:extLst>
              <a:ext uri="{FF2B5EF4-FFF2-40B4-BE49-F238E27FC236}">
                <a16:creationId xmlns:a16="http://schemas.microsoft.com/office/drawing/2014/main" id="{F83246DD-60B0-86B3-94C1-11EA01FD7B62}"/>
              </a:ext>
            </a:extLst>
          </p:cNvPr>
          <p:cNvSpPr/>
          <p:nvPr/>
        </p:nvSpPr>
        <p:spPr>
          <a:xfrm>
            <a:off x="5486400" y="2133599"/>
            <a:ext cx="685800" cy="685800"/>
          </a:xfrm>
          <a:prstGeom prst="hexagon">
            <a:avLst/>
          </a:prstGeom>
          <a:blipFill dpi="0" rotWithShape="1">
            <a:blip r:embed="rId2" cstate="print"/>
            <a:srcRect/>
            <a:tile tx="0" ty="0" sx="100000" sy="100000" flip="xy" algn="ctr"/>
          </a:blipFill>
          <a:scene3d>
            <a:camera prst="orthographicFront">
              <a:rot lat="17099985" lon="0" rev="0"/>
            </a:camera>
            <a:lightRig rig="threePt" dir="t"/>
          </a:scene3d>
          <a:sp3d extrusionH="565150" contourW="12700">
            <a:contourClr>
              <a:schemeClr val="bg1">
                <a:lumMod val="8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latin typeface="Aptos" panose="02110004020202020204"/>
            </a:endParaRPr>
          </a:p>
        </p:txBody>
      </p:sp>
      <p:sp>
        <p:nvSpPr>
          <p:cNvPr id="15" name="Hexagon 14">
            <a:extLst>
              <a:ext uri="{FF2B5EF4-FFF2-40B4-BE49-F238E27FC236}">
                <a16:creationId xmlns:a16="http://schemas.microsoft.com/office/drawing/2014/main" id="{683D1772-71EE-0622-17B0-61F4012EAF0D}"/>
              </a:ext>
            </a:extLst>
          </p:cNvPr>
          <p:cNvSpPr/>
          <p:nvPr/>
        </p:nvSpPr>
        <p:spPr>
          <a:xfrm>
            <a:off x="7162800" y="2133599"/>
            <a:ext cx="685800" cy="685800"/>
          </a:xfrm>
          <a:prstGeom prst="hexagon">
            <a:avLst/>
          </a:prstGeom>
          <a:blipFill dpi="0" rotWithShape="1">
            <a:blip r:embed="rId2" cstate="print"/>
            <a:srcRect/>
            <a:tile tx="0" ty="0" sx="100000" sy="100000" flip="xy" algn="ctr"/>
          </a:blipFill>
          <a:scene3d>
            <a:camera prst="orthographicFront">
              <a:rot lat="17099985" lon="0" rev="0"/>
            </a:camera>
            <a:lightRig rig="threePt" dir="t"/>
          </a:scene3d>
          <a:sp3d extrusionH="565150" contourW="12700">
            <a:contourClr>
              <a:schemeClr val="bg1">
                <a:lumMod val="8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latin typeface="Aptos" panose="02110004020202020204"/>
            </a:endParaRPr>
          </a:p>
        </p:txBody>
      </p:sp>
      <p:sp>
        <p:nvSpPr>
          <p:cNvPr id="16" name="Hexagon 15">
            <a:extLst>
              <a:ext uri="{FF2B5EF4-FFF2-40B4-BE49-F238E27FC236}">
                <a16:creationId xmlns:a16="http://schemas.microsoft.com/office/drawing/2014/main" id="{31411CA8-A82B-3176-9AA7-46D2D15ABBBE}"/>
              </a:ext>
            </a:extLst>
          </p:cNvPr>
          <p:cNvSpPr/>
          <p:nvPr/>
        </p:nvSpPr>
        <p:spPr>
          <a:xfrm>
            <a:off x="4814316" y="1965123"/>
            <a:ext cx="1066800" cy="1066800"/>
          </a:xfrm>
          <a:prstGeom prst="hexagon">
            <a:avLst/>
          </a:prstGeom>
          <a:blipFill>
            <a:blip r:embed="rId2" cstate="print"/>
            <a:tile tx="0" ty="0" sx="100000" sy="100000" flip="none" algn="tl"/>
          </a:blipFill>
          <a:ln>
            <a:solidFill>
              <a:schemeClr val="tx2">
                <a:lumMod val="75000"/>
                <a:lumOff val="25000"/>
              </a:schemeClr>
            </a:solidFill>
          </a:ln>
          <a:scene3d>
            <a:camera prst="orthographicFront">
              <a:rot lat="17099985" lon="0" rev="0"/>
            </a:camera>
            <a:lightRig rig="threePt" dir="t"/>
          </a:scene3d>
          <a:sp3d extrusionH="2444750" contourW="12700">
            <a:contourClr>
              <a:schemeClr val="bg1">
                <a:lumMod val="8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latin typeface="Aptos" panose="02110004020202020204"/>
            </a:endParaRPr>
          </a:p>
        </p:txBody>
      </p:sp>
      <p:sp>
        <p:nvSpPr>
          <p:cNvPr id="17" name="Hexagon 16">
            <a:extLst>
              <a:ext uri="{FF2B5EF4-FFF2-40B4-BE49-F238E27FC236}">
                <a16:creationId xmlns:a16="http://schemas.microsoft.com/office/drawing/2014/main" id="{9CF2313C-0812-9E5A-8C0A-1F3AA15C5CB5}"/>
              </a:ext>
            </a:extLst>
          </p:cNvPr>
          <p:cNvSpPr/>
          <p:nvPr/>
        </p:nvSpPr>
        <p:spPr>
          <a:xfrm>
            <a:off x="6477000" y="1904999"/>
            <a:ext cx="1066800" cy="1066800"/>
          </a:xfrm>
          <a:prstGeom prst="hexagon">
            <a:avLst/>
          </a:prstGeom>
          <a:blipFill>
            <a:blip r:embed="rId2" cstate="print"/>
            <a:tile tx="0" ty="0" sx="100000" sy="100000" flip="none" algn="tl"/>
          </a:blipFill>
          <a:ln>
            <a:solidFill>
              <a:schemeClr val="tx2">
                <a:lumMod val="75000"/>
                <a:lumOff val="25000"/>
              </a:schemeClr>
            </a:solidFill>
          </a:ln>
          <a:scene3d>
            <a:camera prst="orthographicFront">
              <a:rot lat="17099985" lon="0" rev="0"/>
            </a:camera>
            <a:lightRig rig="threePt" dir="t"/>
          </a:scene3d>
          <a:sp3d extrusionH="2444750" contourW="12700">
            <a:contourClr>
              <a:schemeClr val="bg1">
                <a:lumMod val="8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latin typeface="Aptos" panose="02110004020202020204"/>
            </a:endParaRPr>
          </a:p>
        </p:txBody>
      </p:sp>
      <p:sp>
        <p:nvSpPr>
          <p:cNvPr id="18" name="Flowchart: Extract 11">
            <a:extLst>
              <a:ext uri="{FF2B5EF4-FFF2-40B4-BE49-F238E27FC236}">
                <a16:creationId xmlns:a16="http://schemas.microsoft.com/office/drawing/2014/main" id="{19D88151-062C-E7EB-D487-CE42E089B663}"/>
              </a:ext>
            </a:extLst>
          </p:cNvPr>
          <p:cNvSpPr/>
          <p:nvPr/>
        </p:nvSpPr>
        <p:spPr>
          <a:xfrm>
            <a:off x="2819400" y="76201"/>
            <a:ext cx="6781800" cy="2590801"/>
          </a:xfrm>
          <a:prstGeom prst="flowChartExtract">
            <a:avLst/>
          </a:prstGeom>
          <a:blipFill>
            <a:blip r:embed="rId2" cstate="print"/>
            <a:tile tx="0" ty="0" sx="100000" sy="100000" flip="none" algn="tl"/>
          </a:blipFill>
          <a:ln>
            <a:noFill/>
          </a:ln>
          <a:effectLst>
            <a:outerShdw blurRad="50800" dist="38100" dir="2700000" algn="tl" rotWithShape="0">
              <a:prstClr val="black">
                <a:alpha val="40000"/>
              </a:prstClr>
            </a:outerShdw>
          </a:effectLst>
          <a:scene3d>
            <a:camera prst="perspectiveRelaxed" fov="3600000">
              <a:rot lat="19499994" lon="0" rev="0"/>
            </a:camera>
            <a:lightRig rig="soft" dir="t">
              <a:rot lat="0" lon="0" rev="16800000"/>
            </a:lightRig>
          </a:scene3d>
          <a:sp3d extrusionH="76200">
            <a:bevelT h="139700" prst="slope"/>
            <a:bevelB/>
          </a:sp3d>
        </p:spPr>
        <p:style>
          <a:lnRef idx="2">
            <a:schemeClr val="accent1">
              <a:shade val="50000"/>
            </a:schemeClr>
          </a:lnRef>
          <a:fillRef idx="1">
            <a:schemeClr val="accent1"/>
          </a:fillRef>
          <a:effectRef idx="0">
            <a:schemeClr val="accent1"/>
          </a:effectRef>
          <a:fontRef idx="minor">
            <a:schemeClr val="lt1"/>
          </a:fontRef>
        </p:style>
        <p:txBody>
          <a:bodyPr lIns="0" tIns="0" rIns="0" bIns="0" numCol="1" rtlCol="0" anchor="b" anchorCtr="0">
            <a:noAutofit/>
          </a:bodyPr>
          <a:lstStyle/>
          <a:p>
            <a:pPr algn="ctr">
              <a:defRPr/>
            </a:pPr>
            <a:endParaRPr lang="en-US" sz="2000" b="1" i="1" dirty="0">
              <a:solidFill>
                <a:srgbClr val="002060"/>
              </a:solidFill>
              <a:effectLst>
                <a:innerShdw blurRad="63500" dist="50800" dir="13500000">
                  <a:prstClr val="black">
                    <a:alpha val="50000"/>
                  </a:prstClr>
                </a:innerShdw>
              </a:effectLst>
              <a:latin typeface="Bookman Old Style" pitchFamily="18" charset="0"/>
            </a:endParaRPr>
          </a:p>
          <a:p>
            <a:pPr algn="ctr">
              <a:defRPr/>
            </a:pPr>
            <a:endParaRPr lang="en-US" sz="2000" b="1" i="1" dirty="0">
              <a:solidFill>
                <a:srgbClr val="002060"/>
              </a:solidFill>
              <a:effectLst>
                <a:innerShdw blurRad="63500" dist="50800" dir="13500000">
                  <a:prstClr val="black">
                    <a:alpha val="50000"/>
                  </a:prstClr>
                </a:innerShdw>
              </a:effectLst>
              <a:latin typeface="Bookman Old Style" pitchFamily="18" charset="0"/>
            </a:endParaRPr>
          </a:p>
          <a:p>
            <a:pPr algn="ctr">
              <a:defRPr/>
            </a:pPr>
            <a:endParaRPr lang="en-US" sz="2000" b="1" i="1" dirty="0">
              <a:solidFill>
                <a:srgbClr val="002060"/>
              </a:solidFill>
              <a:effectLst>
                <a:innerShdw blurRad="63500" dist="50800" dir="13500000">
                  <a:prstClr val="black">
                    <a:alpha val="50000"/>
                  </a:prstClr>
                </a:innerShdw>
              </a:effectLst>
              <a:latin typeface="Bookman Old Style" pitchFamily="18" charset="0"/>
            </a:endParaRPr>
          </a:p>
        </p:txBody>
      </p:sp>
      <p:pic>
        <p:nvPicPr>
          <p:cNvPr id="19" name="Picture 18">
            <a:extLst>
              <a:ext uri="{FF2B5EF4-FFF2-40B4-BE49-F238E27FC236}">
                <a16:creationId xmlns:a16="http://schemas.microsoft.com/office/drawing/2014/main" id="{D5CFD7A5-A856-3BBE-5118-80FA3978E5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5338" y="1026346"/>
            <a:ext cx="1206838" cy="119175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126769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AA039-BCDB-D7C3-CEC7-0A939C865EE8}"/>
            </a:ext>
          </a:extLst>
        </p:cNvPr>
        <p:cNvGrpSpPr/>
        <p:nvPr/>
      </p:nvGrpSpPr>
      <p:grpSpPr>
        <a:xfrm>
          <a:off x="0" y="0"/>
          <a:ext cx="0" cy="0"/>
          <a:chOff x="0" y="0"/>
          <a:chExt cx="0" cy="0"/>
        </a:xfrm>
      </p:grpSpPr>
      <p:sp>
        <p:nvSpPr>
          <p:cNvPr id="14" name="Rounded Rectangle 13">
            <a:extLst>
              <a:ext uri="{FF2B5EF4-FFF2-40B4-BE49-F238E27FC236}">
                <a16:creationId xmlns:a16="http://schemas.microsoft.com/office/drawing/2014/main" id="{7969D8E7-AC2A-2E55-271A-EC1CE590D8EA}"/>
              </a:ext>
            </a:extLst>
          </p:cNvPr>
          <p:cNvSpPr/>
          <p:nvPr/>
        </p:nvSpPr>
        <p:spPr>
          <a:xfrm>
            <a:off x="2133600" y="4832758"/>
            <a:ext cx="7924800" cy="2025243"/>
          </a:xfrm>
          <a:prstGeom prst="roundRect">
            <a:avLst>
              <a:gd name="adj" fmla="val 3771"/>
            </a:avLst>
          </a:prstGeom>
          <a:blipFill>
            <a:blip r:embed="rId3" cstate="print"/>
            <a:tile tx="0" ty="0" sx="100000" sy="100000" flip="none" algn="tl"/>
          </a:blipFill>
          <a:ln>
            <a:noFill/>
          </a:ln>
          <a:effectLst>
            <a:outerShdw blurRad="50800" dist="38100" dir="2700000" algn="tl" rotWithShape="0">
              <a:prstClr val="black">
                <a:alpha val="40000"/>
              </a:prstClr>
            </a:outerShdw>
          </a:effectLst>
          <a:scene3d>
            <a:camera prst="perspectiveRelaxed" fov="3600000">
              <a:rot lat="18899995" lon="0" rev="0"/>
            </a:camera>
            <a:lightRig rig="soft" dir="t">
              <a:rot lat="0" lon="0" rev="16800000"/>
            </a:lightRig>
          </a:scene3d>
          <a:sp3d extrusionH="57150">
            <a:bevelT prst="angle"/>
            <a:bevelB/>
          </a:sp3d>
        </p:spPr>
        <p:style>
          <a:lnRef idx="2">
            <a:schemeClr val="accent1">
              <a:shade val="50000"/>
            </a:schemeClr>
          </a:lnRef>
          <a:fillRef idx="1">
            <a:schemeClr val="accent1"/>
          </a:fillRef>
          <a:effectRef idx="0">
            <a:schemeClr val="accent1"/>
          </a:effectRef>
          <a:fontRef idx="minor">
            <a:schemeClr val="lt1"/>
          </a:fontRef>
        </p:style>
        <p:txBody>
          <a:bodyPr lIns="0" tIns="0" rIns="0" bIns="0" numCol="1" rtlCol="0" anchor="b"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10253F"/>
                </a:solidFill>
                <a:effectLst>
                  <a:innerShdw blurRad="63500" dist="50800" dir="13500000">
                    <a:prstClr val="black">
                      <a:alpha val="50000"/>
                    </a:prstClr>
                  </a:innerShdw>
                </a:effectLst>
                <a:latin typeface="Bookman Old Style" pitchFamily="18" charset="0"/>
              </a:rPr>
              <a:t>1 statewide Single Audit statute</a:t>
            </a:r>
            <a:endParaRPr kumimoji="0" lang="en-US" sz="2400" b="1" i="0" u="none" strike="noStrike" kern="1200" cap="none" spc="0" normalizeH="0" baseline="0" noProof="0" dirty="0">
              <a:ln>
                <a:noFill/>
              </a:ln>
              <a:solidFill>
                <a:srgbClr val="10253F"/>
              </a:solidFill>
              <a:effectLst>
                <a:innerShdw blurRad="63500" dist="50800" dir="13500000">
                  <a:prstClr val="black">
                    <a:alpha val="50000"/>
                  </a:prstClr>
                </a:innerShdw>
              </a:effectLst>
              <a:uLnTx/>
              <a:uFillTx/>
              <a:latin typeface="Bookman Old Style" pitchFamily="18" charset="0"/>
              <a:ea typeface="+mn-ea"/>
              <a:cs typeface="+mn-cs"/>
            </a:endParaRPr>
          </a:p>
        </p:txBody>
      </p:sp>
      <p:sp>
        <p:nvSpPr>
          <p:cNvPr id="7" name="Rounded Rectangle 6">
            <a:extLst>
              <a:ext uri="{FF2B5EF4-FFF2-40B4-BE49-F238E27FC236}">
                <a16:creationId xmlns:a16="http://schemas.microsoft.com/office/drawing/2014/main" id="{F74AB3BD-4D8B-8E46-9678-7C669138A939}"/>
              </a:ext>
            </a:extLst>
          </p:cNvPr>
          <p:cNvSpPr/>
          <p:nvPr/>
        </p:nvSpPr>
        <p:spPr>
          <a:xfrm>
            <a:off x="2209800" y="5518558"/>
            <a:ext cx="7772400" cy="729843"/>
          </a:xfrm>
          <a:prstGeom prst="roundRect">
            <a:avLst>
              <a:gd name="adj" fmla="val 3771"/>
            </a:avLst>
          </a:prstGeom>
          <a:blipFill>
            <a:blip r:embed="rId3" cstate="print"/>
            <a:tile tx="0" ty="0" sx="100000" sy="100000" flip="none" algn="tl"/>
          </a:blipFill>
          <a:ln>
            <a:noFill/>
          </a:ln>
          <a:effectLst>
            <a:outerShdw blurRad="50800" dist="38100" dir="2700000" algn="tl" rotWithShape="0">
              <a:prstClr val="black">
                <a:alpha val="40000"/>
              </a:prstClr>
            </a:outerShdw>
          </a:effectLst>
          <a:scene3d>
            <a:camera prst="perspectiveRelaxed" fov="3600000">
              <a:rot lat="18899995" lon="0" rev="0"/>
            </a:camera>
            <a:lightRig rig="soft" dir="t">
              <a:rot lat="0" lon="0" rev="16800000"/>
            </a:lightRig>
          </a:scene3d>
          <a:sp3d extrusionH="57150">
            <a:bevelT prst="angle"/>
            <a:bevelB/>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10253F"/>
                </a:solidFill>
                <a:effectLst>
                  <a:innerShdw blurRad="63500" dist="50800" dir="13500000">
                    <a:prstClr val="black">
                      <a:alpha val="50000"/>
                    </a:prstClr>
                  </a:innerShdw>
                </a:effectLst>
                <a:latin typeface="Bookman Old Style" pitchFamily="18" charset="0"/>
              </a:rPr>
              <a:t>4 categories of government based on annual revenues</a:t>
            </a:r>
            <a:endParaRPr kumimoji="0" lang="en-US" sz="2000" b="1" i="0" u="none" strike="noStrike" kern="1200" cap="none" spc="0" normalizeH="0" baseline="0" noProof="0" dirty="0">
              <a:ln>
                <a:noFill/>
              </a:ln>
              <a:solidFill>
                <a:srgbClr val="10253F"/>
              </a:solidFill>
              <a:effectLst>
                <a:innerShdw blurRad="63500" dist="50800" dir="13500000">
                  <a:prstClr val="black">
                    <a:alpha val="50000"/>
                  </a:prstClr>
                </a:innerShdw>
              </a:effectLst>
              <a:uLnTx/>
              <a:uFillTx/>
              <a:latin typeface="Bookman Old Style" pitchFamily="18" charset="0"/>
              <a:ea typeface="+mn-ea"/>
              <a:cs typeface="+mn-cs"/>
            </a:endParaRPr>
          </a:p>
        </p:txBody>
      </p:sp>
      <p:sp>
        <p:nvSpPr>
          <p:cNvPr id="15" name="Rounded Rectangle 14">
            <a:extLst>
              <a:ext uri="{FF2B5EF4-FFF2-40B4-BE49-F238E27FC236}">
                <a16:creationId xmlns:a16="http://schemas.microsoft.com/office/drawing/2014/main" id="{D5EEB322-2261-E59E-8A4B-6DA34826378B}"/>
              </a:ext>
            </a:extLst>
          </p:cNvPr>
          <p:cNvSpPr/>
          <p:nvPr/>
        </p:nvSpPr>
        <p:spPr>
          <a:xfrm>
            <a:off x="3090757" y="1227241"/>
            <a:ext cx="5943600" cy="5334000"/>
          </a:xfrm>
          <a:prstGeom prst="roundRect">
            <a:avLst>
              <a:gd name="adj" fmla="val 3771"/>
            </a:avLst>
          </a:prstGeom>
          <a:blipFill>
            <a:blip r:embed="rId3" cstate="print"/>
            <a:tile tx="0" ty="0" sx="100000" sy="100000" flip="none" algn="tl"/>
          </a:blipFill>
          <a:ln>
            <a:noFill/>
          </a:ln>
          <a:effectLst>
            <a:outerShdw blurRad="50800" dist="38100" dir="2700000" algn="tl" rotWithShape="0">
              <a:prstClr val="black">
                <a:alpha val="40000"/>
              </a:prstClr>
            </a:outerShdw>
          </a:effectLst>
          <a:scene3d>
            <a:camera prst="perspectiveRelaxed" fov="3600000">
              <a:rot lat="18000000" lon="0" rev="0"/>
            </a:camera>
            <a:lightRig rig="soft" dir="t">
              <a:rot lat="0" lon="0" rev="16800000"/>
            </a:lightRig>
          </a:scene3d>
          <a:sp3d extrusionH="57150">
            <a:bevelT prst="angle"/>
            <a:bevelB/>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innerShdw blurRad="63500" dist="50800" dir="13500000">
                    <a:prstClr val="black">
                      <a:alpha val="50000"/>
                    </a:prstClr>
                  </a:innerShdw>
                </a:effectLst>
                <a:uLnTx/>
                <a:uFillTx/>
                <a:latin typeface="Bookman Old Style" pitchFamily="18" charset="0"/>
                <a:ea typeface="+mn-ea"/>
                <a:cs typeface="+mn-cs"/>
              </a:rPr>
              <a:t>			</a:t>
            </a:r>
            <a:endParaRPr kumimoji="0" lang="en-US" sz="2000" b="1" i="0" u="none" strike="noStrike" kern="1200" cap="none" spc="0" normalizeH="0" baseline="0" noProof="0" dirty="0">
              <a:ln>
                <a:noFill/>
              </a:ln>
              <a:solidFill>
                <a:srgbClr val="002060"/>
              </a:solidFill>
              <a:effectLst>
                <a:innerShdw blurRad="63500" dist="50800" dir="13500000">
                  <a:prstClr val="black">
                    <a:alpha val="50000"/>
                  </a:prstClr>
                </a:innerShdw>
              </a:effectLst>
              <a:uLnTx/>
              <a:uFillTx/>
              <a:latin typeface="Bookman Old Style" pitchFamily="18"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innerShdw blurRad="63500" dist="50800" dir="13500000">
                    <a:prstClr val="black">
                      <a:alpha val="50000"/>
                    </a:prstClr>
                  </a:innerShdw>
                </a:effectLst>
                <a:uLnTx/>
                <a:uFillTx/>
                <a:latin typeface="Bookman Old Style" pitchFamily="18" charset="0"/>
                <a:ea typeface="+mn-ea"/>
                <a:cs typeface="+mn-cs"/>
              </a:rPr>
              <a:t>21</a:t>
            </a:r>
            <a:r>
              <a:rPr kumimoji="0" lang="en-US" sz="2000" b="1" i="0" u="none" strike="noStrike" kern="1200" cap="none" spc="0" normalizeH="0" baseline="30000" noProof="0" dirty="0">
                <a:ln>
                  <a:noFill/>
                </a:ln>
                <a:solidFill>
                  <a:srgbClr val="002060"/>
                </a:solidFill>
                <a:effectLst>
                  <a:innerShdw blurRad="63500" dist="50800" dir="13500000">
                    <a:prstClr val="black">
                      <a:alpha val="50000"/>
                    </a:prstClr>
                  </a:innerShdw>
                </a:effectLst>
                <a:uLnTx/>
                <a:uFillTx/>
                <a:latin typeface="Bookman Old Style" pitchFamily="18" charset="0"/>
                <a:ea typeface="+mn-ea"/>
                <a:cs typeface="+mn-cs"/>
              </a:rPr>
              <a:t>st</a:t>
            </a:r>
            <a:r>
              <a:rPr kumimoji="0" lang="en-US" sz="2000" b="1" i="0" u="none" strike="noStrike" kern="1200" cap="none" spc="0" normalizeH="0" baseline="0" noProof="0" dirty="0">
                <a:ln>
                  <a:noFill/>
                </a:ln>
                <a:solidFill>
                  <a:srgbClr val="002060"/>
                </a:solidFill>
                <a:effectLst>
                  <a:innerShdw blurRad="63500" dist="50800" dir="13500000">
                    <a:prstClr val="black">
                      <a:alpha val="50000"/>
                    </a:prstClr>
                  </a:innerShdw>
                </a:effectLst>
                <a:uLnTx/>
                <a:uFillTx/>
                <a:latin typeface="Bookman Old Style" pitchFamily="18" charset="0"/>
                <a:ea typeface="+mn-ea"/>
                <a:cs typeface="+mn-cs"/>
              </a:rPr>
              <a:t> </a:t>
            </a:r>
            <a:r>
              <a:rPr lang="en-US" sz="2000" b="1" dirty="0">
                <a:solidFill>
                  <a:srgbClr val="002060"/>
                </a:solidFill>
                <a:effectLst>
                  <a:innerShdw blurRad="63500" dist="50800" dir="13500000">
                    <a:prstClr val="black">
                      <a:alpha val="50000"/>
                    </a:prstClr>
                  </a:innerShdw>
                </a:effectLst>
                <a:latin typeface="Bookman Old Style" pitchFamily="18" charset="0"/>
              </a:rPr>
              <a:t>Century Financial Reporting Framework</a:t>
            </a:r>
            <a:endParaRPr kumimoji="0" lang="en-US" sz="2000" b="1" i="0" u="none" strike="noStrike" kern="1200" cap="none" spc="0" normalizeH="0" baseline="0" noProof="0" dirty="0">
              <a:ln>
                <a:noFill/>
              </a:ln>
              <a:solidFill>
                <a:srgbClr val="002060"/>
              </a:solidFill>
              <a:effectLst>
                <a:innerShdw blurRad="63500" dist="50800" dir="13500000">
                  <a:prstClr val="black">
                    <a:alpha val="50000"/>
                  </a:prstClr>
                </a:innerShdw>
              </a:effectLst>
              <a:uLnTx/>
              <a:uFillTx/>
              <a:latin typeface="Bookman Old Style" pitchFamily="18" charset="0"/>
              <a:ea typeface="+mn-ea"/>
              <a:cs typeface="+mn-cs"/>
            </a:endParaRPr>
          </a:p>
        </p:txBody>
      </p:sp>
      <p:sp>
        <p:nvSpPr>
          <p:cNvPr id="11" name="Hexagon 10">
            <a:extLst>
              <a:ext uri="{FF2B5EF4-FFF2-40B4-BE49-F238E27FC236}">
                <a16:creationId xmlns:a16="http://schemas.microsoft.com/office/drawing/2014/main" id="{A958E844-F022-69AB-CB63-CB45EDB47E37}"/>
              </a:ext>
            </a:extLst>
          </p:cNvPr>
          <p:cNvSpPr/>
          <p:nvPr/>
        </p:nvSpPr>
        <p:spPr>
          <a:xfrm>
            <a:off x="8077200" y="1828800"/>
            <a:ext cx="1066800" cy="1066800"/>
          </a:xfrm>
          <a:prstGeom prst="hexagon">
            <a:avLst/>
          </a:prstGeom>
          <a:blipFill>
            <a:blip r:embed="rId3" cstate="print"/>
            <a:tile tx="0" ty="0" sx="100000" sy="100000" flip="none" algn="tl"/>
          </a:blipFill>
          <a:ln>
            <a:solidFill>
              <a:schemeClr val="tx2">
                <a:lumMod val="75000"/>
                <a:lumOff val="25000"/>
              </a:schemeClr>
            </a:solidFill>
          </a:ln>
          <a:scene3d>
            <a:camera prst="orthographicFront">
              <a:rot lat="17099985" lon="0" rev="0"/>
            </a:camera>
            <a:lightRig rig="threePt" dir="t"/>
          </a:scene3d>
          <a:sp3d extrusionH="2444750" contourW="12700">
            <a:contourClr>
              <a:schemeClr val="bg1">
                <a:lumMod val="8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TextBox 15">
            <a:extLst>
              <a:ext uri="{FF2B5EF4-FFF2-40B4-BE49-F238E27FC236}">
                <a16:creationId xmlns:a16="http://schemas.microsoft.com/office/drawing/2014/main" id="{37F46BF1-00D4-F0C3-FDE6-91630826F524}"/>
              </a:ext>
            </a:extLst>
          </p:cNvPr>
          <p:cNvSpPr txBox="1"/>
          <p:nvPr/>
        </p:nvSpPr>
        <p:spPr>
          <a:xfrm>
            <a:off x="3276601" y="2667001"/>
            <a:ext cx="615553" cy="2031325"/>
          </a:xfrm>
          <a:prstGeom prst="rect">
            <a:avLst/>
          </a:prstGeom>
          <a:noFill/>
        </p:spPr>
        <p:txBody>
          <a:bodyPr vert="vert270"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Bookman Old Style" pitchFamily="18" charset="0"/>
                <a:ea typeface="+mn-ea"/>
                <a:cs typeface="+mn-cs"/>
              </a:rPr>
              <a:t>TEAMING</a:t>
            </a:r>
          </a:p>
        </p:txBody>
      </p:sp>
      <p:sp>
        <p:nvSpPr>
          <p:cNvPr id="18" name="TextBox 17">
            <a:extLst>
              <a:ext uri="{FF2B5EF4-FFF2-40B4-BE49-F238E27FC236}">
                <a16:creationId xmlns:a16="http://schemas.microsoft.com/office/drawing/2014/main" id="{FA86EE86-E5C4-6C73-49B9-7B8F538096EC}"/>
              </a:ext>
            </a:extLst>
          </p:cNvPr>
          <p:cNvSpPr txBox="1"/>
          <p:nvPr/>
        </p:nvSpPr>
        <p:spPr>
          <a:xfrm>
            <a:off x="5029201" y="2590801"/>
            <a:ext cx="430887" cy="2259925"/>
          </a:xfrm>
          <a:prstGeom prst="rect">
            <a:avLst/>
          </a:prstGeom>
          <a:noFill/>
        </p:spPr>
        <p:txBody>
          <a:bodyPr vert="vert270"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060"/>
                </a:solidFill>
                <a:effectLst/>
                <a:uLnTx/>
                <a:uFillTx/>
                <a:latin typeface="Bookman Old Style" pitchFamily="18" charset="0"/>
                <a:ea typeface="+mn-ea"/>
                <a:cs typeface="+mn-cs"/>
              </a:rPr>
              <a:t>MILITARY JUSTICE</a:t>
            </a:r>
          </a:p>
        </p:txBody>
      </p:sp>
      <p:sp>
        <p:nvSpPr>
          <p:cNvPr id="19" name="TextBox 18">
            <a:extLst>
              <a:ext uri="{FF2B5EF4-FFF2-40B4-BE49-F238E27FC236}">
                <a16:creationId xmlns:a16="http://schemas.microsoft.com/office/drawing/2014/main" id="{F6F95C42-5244-89D8-7C04-FC0870A4DB8F}"/>
              </a:ext>
            </a:extLst>
          </p:cNvPr>
          <p:cNvSpPr txBox="1"/>
          <p:nvPr/>
        </p:nvSpPr>
        <p:spPr>
          <a:xfrm>
            <a:off x="6705601" y="2590801"/>
            <a:ext cx="430887" cy="2259925"/>
          </a:xfrm>
          <a:prstGeom prst="rect">
            <a:avLst/>
          </a:prstGeom>
          <a:noFill/>
        </p:spPr>
        <p:txBody>
          <a:bodyPr vert="vert270"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060"/>
                </a:solidFill>
                <a:effectLst/>
                <a:uLnTx/>
                <a:uFillTx/>
                <a:latin typeface="Bookman Old Style" pitchFamily="18" charset="0"/>
                <a:ea typeface="+mn-ea"/>
                <a:cs typeface="+mn-cs"/>
              </a:rPr>
              <a:t>LEGAL ASSISTANCE</a:t>
            </a:r>
          </a:p>
        </p:txBody>
      </p:sp>
      <p:sp>
        <p:nvSpPr>
          <p:cNvPr id="20" name="Flowchart: Extract 19">
            <a:extLst>
              <a:ext uri="{FF2B5EF4-FFF2-40B4-BE49-F238E27FC236}">
                <a16:creationId xmlns:a16="http://schemas.microsoft.com/office/drawing/2014/main" id="{54F941EC-13BC-4B0D-E539-FFEDA0F17455}"/>
              </a:ext>
            </a:extLst>
          </p:cNvPr>
          <p:cNvSpPr/>
          <p:nvPr/>
        </p:nvSpPr>
        <p:spPr>
          <a:xfrm>
            <a:off x="2514600" y="381000"/>
            <a:ext cx="7239000" cy="2057400"/>
          </a:xfrm>
          <a:prstGeom prst="flowChartExtract">
            <a:avLst/>
          </a:prstGeom>
          <a:blipFill>
            <a:blip r:embed="rId3" cstate="print"/>
            <a:tile tx="0" ty="0" sx="100000" sy="100000" flip="none" algn="tl"/>
          </a:blipFill>
          <a:ln>
            <a:noFill/>
          </a:ln>
          <a:effectLst>
            <a:outerShdw blurRad="50800" dist="38100" dir="2700000" algn="tl" rotWithShape="0">
              <a:prstClr val="black">
                <a:alpha val="40000"/>
              </a:prstClr>
            </a:outerShdw>
          </a:effectLst>
          <a:scene3d>
            <a:camera prst="perspectiveRelaxed" fov="3600000">
              <a:rot lat="599984" lon="0" rev="0"/>
            </a:camera>
            <a:lightRig rig="soft" dir="t">
              <a:rot lat="0" lon="0" rev="16800000"/>
            </a:lightRig>
          </a:scene3d>
          <a:sp3d extrusionH="20116800">
            <a:bevelB/>
          </a:sp3d>
        </p:spPr>
        <p:style>
          <a:lnRef idx="2">
            <a:schemeClr val="accent1">
              <a:shade val="50000"/>
            </a:schemeClr>
          </a:lnRef>
          <a:fillRef idx="1">
            <a:schemeClr val="accent1"/>
          </a:fillRef>
          <a:effectRef idx="0">
            <a:schemeClr val="accent1"/>
          </a:effectRef>
          <a:fontRef idx="minor">
            <a:schemeClr val="lt1"/>
          </a:fontRef>
        </p:style>
        <p:txBody>
          <a:bodyPr lIns="0" tIns="0" rIns="0" bIns="0" numCol="1" rtlCol="0" anchor="b"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1" i="1" u="none" strike="noStrike" kern="1200" cap="none" spc="0" normalizeH="0" baseline="0" noProof="0" dirty="0">
              <a:ln>
                <a:noFill/>
              </a:ln>
              <a:solidFill>
                <a:srgbClr val="002060"/>
              </a:solidFill>
              <a:effectLst>
                <a:innerShdw blurRad="63500" dist="50800" dir="13500000">
                  <a:prstClr val="black">
                    <a:alpha val="50000"/>
                  </a:prstClr>
                </a:innerShdw>
              </a:effectLst>
              <a:uLnTx/>
              <a:uFillTx/>
              <a:latin typeface="Bookman Old Style" pitchFamily="18" charset="0"/>
              <a:ea typeface="+mn-ea"/>
              <a:cs typeface="+mn-cs"/>
            </a:endParaRPr>
          </a:p>
        </p:txBody>
      </p:sp>
      <p:sp>
        <p:nvSpPr>
          <p:cNvPr id="21" name="Hexagon 20">
            <a:extLst>
              <a:ext uri="{FF2B5EF4-FFF2-40B4-BE49-F238E27FC236}">
                <a16:creationId xmlns:a16="http://schemas.microsoft.com/office/drawing/2014/main" id="{ED53B627-3D8A-B79C-0A69-C025D33669D4}"/>
              </a:ext>
            </a:extLst>
          </p:cNvPr>
          <p:cNvSpPr/>
          <p:nvPr/>
        </p:nvSpPr>
        <p:spPr>
          <a:xfrm>
            <a:off x="3733800" y="2057400"/>
            <a:ext cx="685800" cy="685800"/>
          </a:xfrm>
          <a:prstGeom prst="hexagon">
            <a:avLst/>
          </a:prstGeom>
          <a:blipFill dpi="0" rotWithShape="1">
            <a:blip r:embed="rId3" cstate="print"/>
            <a:srcRect/>
            <a:tile tx="0" ty="0" sx="100000" sy="100000" flip="xy" algn="ctr"/>
          </a:blipFill>
          <a:scene3d>
            <a:camera prst="orthographicFront">
              <a:rot lat="17099985" lon="0" rev="0"/>
            </a:camera>
            <a:lightRig rig="threePt" dir="t"/>
          </a:scene3d>
          <a:sp3d extrusionH="565150" contourW="12700">
            <a:contourClr>
              <a:schemeClr val="bg1">
                <a:lumMod val="8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 name="Hexagon 7">
            <a:extLst>
              <a:ext uri="{FF2B5EF4-FFF2-40B4-BE49-F238E27FC236}">
                <a16:creationId xmlns:a16="http://schemas.microsoft.com/office/drawing/2014/main" id="{65AB1FF7-F621-00D6-F8AA-61A915D9A4E7}"/>
              </a:ext>
            </a:extLst>
          </p:cNvPr>
          <p:cNvSpPr/>
          <p:nvPr/>
        </p:nvSpPr>
        <p:spPr>
          <a:xfrm>
            <a:off x="3048000" y="1828800"/>
            <a:ext cx="1066800" cy="1066800"/>
          </a:xfrm>
          <a:prstGeom prst="hexagon">
            <a:avLst/>
          </a:prstGeom>
          <a:blipFill dpi="0" rotWithShape="1">
            <a:blip r:embed="rId3" cstate="print"/>
            <a:srcRect/>
            <a:tile tx="0" ty="0" sx="100000" sy="100000" flip="xy" algn="ctr"/>
          </a:blipFill>
          <a:ln>
            <a:solidFill>
              <a:schemeClr val="tx2">
                <a:lumMod val="75000"/>
                <a:lumOff val="25000"/>
              </a:schemeClr>
            </a:solidFill>
          </a:ln>
          <a:scene3d>
            <a:camera prst="orthographicFront">
              <a:rot lat="17099985" lon="0" rev="0"/>
            </a:camera>
            <a:lightRig rig="threePt" dir="t"/>
          </a:scene3d>
          <a:sp3d extrusionH="2444750" contourW="12700">
            <a:contourClr>
              <a:schemeClr val="bg1">
                <a:lumMod val="8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2" name="Hexagon 21">
            <a:extLst>
              <a:ext uri="{FF2B5EF4-FFF2-40B4-BE49-F238E27FC236}">
                <a16:creationId xmlns:a16="http://schemas.microsoft.com/office/drawing/2014/main" id="{F97B54AF-8C57-C720-27E3-B3A824A224D6}"/>
              </a:ext>
            </a:extLst>
          </p:cNvPr>
          <p:cNvSpPr/>
          <p:nvPr/>
        </p:nvSpPr>
        <p:spPr>
          <a:xfrm>
            <a:off x="5410200" y="2057400"/>
            <a:ext cx="685800" cy="685800"/>
          </a:xfrm>
          <a:prstGeom prst="hexagon">
            <a:avLst/>
          </a:prstGeom>
          <a:blipFill dpi="0" rotWithShape="1">
            <a:blip r:embed="rId3" cstate="print"/>
            <a:srcRect/>
            <a:tile tx="0" ty="0" sx="100000" sy="100000" flip="xy" algn="ctr"/>
          </a:blipFill>
          <a:scene3d>
            <a:camera prst="orthographicFront">
              <a:rot lat="17099985" lon="0" rev="0"/>
            </a:camera>
            <a:lightRig rig="threePt" dir="t"/>
          </a:scene3d>
          <a:sp3d extrusionH="565150" contourW="12700">
            <a:contourClr>
              <a:schemeClr val="bg1">
                <a:lumMod val="8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3" name="Hexagon 22">
            <a:extLst>
              <a:ext uri="{FF2B5EF4-FFF2-40B4-BE49-F238E27FC236}">
                <a16:creationId xmlns:a16="http://schemas.microsoft.com/office/drawing/2014/main" id="{F619030F-EC19-5EA7-457C-FD9DCB933420}"/>
              </a:ext>
            </a:extLst>
          </p:cNvPr>
          <p:cNvSpPr/>
          <p:nvPr/>
        </p:nvSpPr>
        <p:spPr>
          <a:xfrm>
            <a:off x="7086600" y="2057400"/>
            <a:ext cx="685800" cy="685800"/>
          </a:xfrm>
          <a:prstGeom prst="hexagon">
            <a:avLst/>
          </a:prstGeom>
          <a:blipFill dpi="0" rotWithShape="1">
            <a:blip r:embed="rId3" cstate="print"/>
            <a:srcRect/>
            <a:tile tx="0" ty="0" sx="100000" sy="100000" flip="xy" algn="ctr"/>
          </a:blipFill>
          <a:scene3d>
            <a:camera prst="orthographicFront">
              <a:rot lat="17099985" lon="0" rev="0"/>
            </a:camera>
            <a:lightRig rig="threePt" dir="t"/>
          </a:scene3d>
          <a:sp3d extrusionH="565150" contourW="12700">
            <a:contourClr>
              <a:schemeClr val="bg1">
                <a:lumMod val="8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9" name="Hexagon 8">
            <a:extLst>
              <a:ext uri="{FF2B5EF4-FFF2-40B4-BE49-F238E27FC236}">
                <a16:creationId xmlns:a16="http://schemas.microsoft.com/office/drawing/2014/main" id="{F1D94566-E346-8E8A-AF57-DCB6C611ACBB}"/>
              </a:ext>
            </a:extLst>
          </p:cNvPr>
          <p:cNvSpPr/>
          <p:nvPr/>
        </p:nvSpPr>
        <p:spPr>
          <a:xfrm>
            <a:off x="4738116" y="1888924"/>
            <a:ext cx="1066800" cy="1066800"/>
          </a:xfrm>
          <a:prstGeom prst="hexagon">
            <a:avLst/>
          </a:prstGeom>
          <a:blipFill>
            <a:blip r:embed="rId3" cstate="print"/>
            <a:tile tx="0" ty="0" sx="100000" sy="100000" flip="none" algn="tl"/>
          </a:blipFill>
          <a:ln>
            <a:solidFill>
              <a:schemeClr val="tx2">
                <a:lumMod val="75000"/>
                <a:lumOff val="25000"/>
              </a:schemeClr>
            </a:solidFill>
          </a:ln>
          <a:scene3d>
            <a:camera prst="orthographicFront">
              <a:rot lat="17099985" lon="0" rev="0"/>
            </a:camera>
            <a:lightRig rig="threePt" dir="t"/>
          </a:scene3d>
          <a:sp3d extrusionH="2444750" contourW="12700">
            <a:contourClr>
              <a:schemeClr val="bg1">
                <a:lumMod val="8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0" name="Hexagon 9">
            <a:extLst>
              <a:ext uri="{FF2B5EF4-FFF2-40B4-BE49-F238E27FC236}">
                <a16:creationId xmlns:a16="http://schemas.microsoft.com/office/drawing/2014/main" id="{7B831BBB-F79C-0EC6-6140-6084495929D8}"/>
              </a:ext>
            </a:extLst>
          </p:cNvPr>
          <p:cNvSpPr/>
          <p:nvPr/>
        </p:nvSpPr>
        <p:spPr>
          <a:xfrm>
            <a:off x="6400800" y="1828800"/>
            <a:ext cx="1066800" cy="1066800"/>
          </a:xfrm>
          <a:prstGeom prst="hexagon">
            <a:avLst/>
          </a:prstGeom>
          <a:blipFill>
            <a:blip r:embed="rId3" cstate="print"/>
            <a:tile tx="0" ty="0" sx="100000" sy="100000" flip="none" algn="tl"/>
          </a:blipFill>
          <a:ln>
            <a:solidFill>
              <a:schemeClr val="tx2">
                <a:lumMod val="75000"/>
                <a:lumOff val="25000"/>
              </a:schemeClr>
            </a:solidFill>
          </a:ln>
          <a:scene3d>
            <a:camera prst="orthographicFront">
              <a:rot lat="17099985" lon="0" rev="0"/>
            </a:camera>
            <a:lightRig rig="threePt" dir="t"/>
          </a:scene3d>
          <a:sp3d extrusionH="2444750" contourW="12700">
            <a:contourClr>
              <a:schemeClr val="bg1">
                <a:lumMod val="8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5" name="Flowchart: Extract 11">
            <a:extLst>
              <a:ext uri="{FF2B5EF4-FFF2-40B4-BE49-F238E27FC236}">
                <a16:creationId xmlns:a16="http://schemas.microsoft.com/office/drawing/2014/main" id="{27AF8F20-0188-697B-FA80-995486C40E31}"/>
              </a:ext>
            </a:extLst>
          </p:cNvPr>
          <p:cNvSpPr/>
          <p:nvPr/>
        </p:nvSpPr>
        <p:spPr>
          <a:xfrm>
            <a:off x="2743200" y="1"/>
            <a:ext cx="6781800" cy="2590801"/>
          </a:xfrm>
          <a:prstGeom prst="flowChartExtract">
            <a:avLst/>
          </a:prstGeom>
          <a:blipFill>
            <a:blip r:embed="rId3" cstate="print"/>
            <a:tile tx="0" ty="0" sx="100000" sy="100000" flip="none" algn="tl"/>
          </a:blipFill>
          <a:ln>
            <a:noFill/>
          </a:ln>
          <a:effectLst>
            <a:outerShdw blurRad="50800" dist="38100" dir="2700000" algn="tl" rotWithShape="0">
              <a:prstClr val="black">
                <a:alpha val="40000"/>
              </a:prstClr>
            </a:outerShdw>
          </a:effectLst>
          <a:scene3d>
            <a:camera prst="perspectiveRelaxed" fov="3600000">
              <a:rot lat="19499994" lon="0" rev="0"/>
            </a:camera>
            <a:lightRig rig="soft" dir="t">
              <a:rot lat="0" lon="0" rev="16800000"/>
            </a:lightRig>
          </a:scene3d>
          <a:sp3d extrusionH="76200">
            <a:bevelT h="139700" prst="slope"/>
            <a:bevelB/>
          </a:sp3d>
        </p:spPr>
        <p:style>
          <a:lnRef idx="2">
            <a:schemeClr val="accent1">
              <a:shade val="50000"/>
            </a:schemeClr>
          </a:lnRef>
          <a:fillRef idx="1">
            <a:schemeClr val="accent1"/>
          </a:fillRef>
          <a:effectRef idx="0">
            <a:schemeClr val="accent1"/>
          </a:effectRef>
          <a:fontRef idx="minor">
            <a:schemeClr val="lt1"/>
          </a:fontRef>
        </p:style>
        <p:txBody>
          <a:bodyPr lIns="0" tIns="0" rIns="0" bIns="0" numCol="1" rtlCol="0" anchor="b"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1" u="none" strike="noStrike" kern="1200" cap="none" spc="0" normalizeH="0" baseline="0" noProof="0" dirty="0">
              <a:ln>
                <a:noFill/>
              </a:ln>
              <a:solidFill>
                <a:srgbClr val="002060"/>
              </a:solidFill>
              <a:effectLst>
                <a:innerShdw blurRad="63500" dist="50800" dir="13500000">
                  <a:prstClr val="black">
                    <a:alpha val="50000"/>
                  </a:prstClr>
                </a:innerShdw>
              </a:effectLst>
              <a:uLnTx/>
              <a:uFillTx/>
              <a:latin typeface="Bookman Old Style" pitchFamily="18"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1" u="none" strike="noStrike" kern="1200" cap="none" spc="0" normalizeH="0" baseline="0" noProof="0" dirty="0">
              <a:ln>
                <a:noFill/>
              </a:ln>
              <a:solidFill>
                <a:srgbClr val="002060"/>
              </a:solidFill>
              <a:effectLst>
                <a:innerShdw blurRad="63500" dist="50800" dir="13500000">
                  <a:prstClr val="black">
                    <a:alpha val="50000"/>
                  </a:prstClr>
                </a:innerShdw>
              </a:effectLst>
              <a:uLnTx/>
              <a:uFillTx/>
              <a:latin typeface="Bookman Old Style" pitchFamily="18"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1" u="none" strike="noStrike" kern="1200" cap="none" spc="0" normalizeH="0" baseline="0" noProof="0" dirty="0">
              <a:ln>
                <a:noFill/>
              </a:ln>
              <a:solidFill>
                <a:srgbClr val="002060"/>
              </a:solidFill>
              <a:effectLst>
                <a:innerShdw blurRad="63500" dist="50800" dir="13500000">
                  <a:prstClr val="black">
                    <a:alpha val="50000"/>
                  </a:prstClr>
                </a:innerShdw>
              </a:effectLst>
              <a:uLnTx/>
              <a:uFillTx/>
              <a:latin typeface="Bookman Old Style" pitchFamily="18" charset="0"/>
              <a:ea typeface="+mn-ea"/>
              <a:cs typeface="+mn-cs"/>
            </a:endParaRPr>
          </a:p>
        </p:txBody>
      </p:sp>
      <p:pic>
        <p:nvPicPr>
          <p:cNvPr id="4" name="Picture 3">
            <a:extLst>
              <a:ext uri="{FF2B5EF4-FFF2-40B4-BE49-F238E27FC236}">
                <a16:creationId xmlns:a16="http://schemas.microsoft.com/office/drawing/2014/main" id="{90BEE485-F997-B8A4-0919-1B508C94DAC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459138" y="950146"/>
            <a:ext cx="1206838" cy="119175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Slide Number Placeholder 1">
            <a:extLst>
              <a:ext uri="{FF2B5EF4-FFF2-40B4-BE49-F238E27FC236}">
                <a16:creationId xmlns:a16="http://schemas.microsoft.com/office/drawing/2014/main" id="{D5ADE53D-A8E1-A03C-3CFD-6759979FC1EA}"/>
              </a:ext>
            </a:extLst>
          </p:cNvPr>
          <p:cNvSpPr>
            <a:spLocks noGrp="1"/>
          </p:cNvSpPr>
          <p:nvPr>
            <p:ph type="sldNum" sz="quarter" idx="12"/>
          </p:nvPr>
        </p:nvSpPr>
        <p:spPr/>
        <p:txBody>
          <a:bodyPr/>
          <a:lstStyle/>
          <a:p>
            <a:fld id="{7C510EF6-A000-4896-B49D-8CC8284E9B72}" type="slidenum">
              <a:rPr lang="en-US" smtClean="0"/>
              <a:t>4</a:t>
            </a:fld>
            <a:endParaRPr lang="en-US" dirty="0"/>
          </a:p>
        </p:txBody>
      </p:sp>
      <p:sp>
        <p:nvSpPr>
          <p:cNvPr id="3" name="Rounded Rectangle 6">
            <a:extLst>
              <a:ext uri="{FF2B5EF4-FFF2-40B4-BE49-F238E27FC236}">
                <a16:creationId xmlns:a16="http://schemas.microsoft.com/office/drawing/2014/main" id="{078BCDE9-005F-931B-6639-E254B63048BF}"/>
              </a:ext>
            </a:extLst>
          </p:cNvPr>
          <p:cNvSpPr/>
          <p:nvPr/>
        </p:nvSpPr>
        <p:spPr>
          <a:xfrm>
            <a:off x="2743200" y="3357279"/>
            <a:ext cx="6781800" cy="986121"/>
          </a:xfrm>
          <a:prstGeom prst="roundRect">
            <a:avLst>
              <a:gd name="adj" fmla="val 3771"/>
            </a:avLst>
          </a:prstGeom>
          <a:solidFill>
            <a:srgbClr val="9E5E00"/>
          </a:solidFill>
          <a:ln>
            <a:noFill/>
          </a:ln>
          <a:effectLst>
            <a:glow rad="63500">
              <a:schemeClr val="accent1">
                <a:satMod val="175000"/>
                <a:alpha val="40000"/>
              </a:schemeClr>
            </a:glow>
            <a:outerShdw blurRad="50800" dist="38100" dir="2700000" algn="tl" rotWithShape="0">
              <a:prstClr val="black">
                <a:alpha val="40000"/>
              </a:prstClr>
            </a:outerShdw>
          </a:effectLst>
          <a:scene3d>
            <a:camera prst="obliqueTopLeft"/>
            <a:lightRig rig="soft" dir="t">
              <a:rot lat="0" lon="0" rev="16800000"/>
            </a:lightRig>
          </a:scene3d>
          <a:sp3d extrusionH="57150">
            <a:bevelT/>
            <a:bevelB/>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noAutofit/>
          </a:bodyPr>
          <a:lstStyle/>
          <a:p>
            <a:pPr algn="ctr"/>
            <a:endParaRPr lang="en-US" sz="2000" b="1" dirty="0">
              <a:solidFill>
                <a:srgbClr val="FFC000"/>
              </a:solidFill>
              <a:effectLst>
                <a:innerShdw blurRad="63500" dist="50800" dir="13500000">
                  <a:prstClr val="black">
                    <a:alpha val="50000"/>
                  </a:prstClr>
                </a:innerShdw>
              </a:effectLst>
              <a:latin typeface="Bookman Old Style" pitchFamily="18" charset="0"/>
            </a:endParaRPr>
          </a:p>
          <a:p>
            <a:pPr algn="ctr"/>
            <a:r>
              <a:rPr lang="en-US" sz="2000" b="1" dirty="0">
                <a:solidFill>
                  <a:srgbClr val="FFC000"/>
                </a:solidFill>
                <a:effectLst>
                  <a:innerShdw blurRad="63500" dist="50800" dir="13500000">
                    <a:prstClr val="black">
                      <a:alpha val="50000"/>
                    </a:prstClr>
                  </a:innerShdw>
                </a:effectLst>
                <a:latin typeface="Bookman Old Style" pitchFamily="18" charset="0"/>
              </a:rPr>
              <a:t>House Bill 5391</a:t>
            </a:r>
          </a:p>
          <a:p>
            <a:pPr algn="ctr"/>
            <a:r>
              <a:rPr lang="en-US" sz="2000" b="1" dirty="0">
                <a:solidFill>
                  <a:srgbClr val="FFC000"/>
                </a:solidFill>
                <a:effectLst>
                  <a:innerShdw blurRad="63500" dist="50800" dir="13500000">
                    <a:prstClr val="black">
                      <a:alpha val="50000"/>
                    </a:prstClr>
                  </a:innerShdw>
                </a:effectLst>
                <a:latin typeface="Bookman Old Style" pitchFamily="18" charset="0"/>
              </a:rPr>
              <a:t>Government Report Enhancement </a:t>
            </a:r>
          </a:p>
          <a:p>
            <a:pPr algn="ctr"/>
            <a:r>
              <a:rPr lang="en-US" sz="2000" b="1" dirty="0">
                <a:solidFill>
                  <a:srgbClr val="FFC000"/>
                </a:solidFill>
                <a:effectLst>
                  <a:innerShdw blurRad="63500" dist="50800" dir="13500000">
                    <a:prstClr val="black">
                      <a:alpha val="50000"/>
                    </a:prstClr>
                  </a:innerShdw>
                </a:effectLst>
                <a:latin typeface="Bookman Old Style" pitchFamily="18" charset="0"/>
              </a:rPr>
              <a:t>and Transparency Act</a:t>
            </a:r>
          </a:p>
        </p:txBody>
      </p:sp>
    </p:spTree>
    <p:extLst>
      <p:ext uri="{BB962C8B-B14F-4D97-AF65-F5344CB8AC3E}">
        <p14:creationId xmlns:p14="http://schemas.microsoft.com/office/powerpoint/2010/main" val="45576355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7" name="Picture 6">
            <a:extLst>
              <a:ext uri="{FF2B5EF4-FFF2-40B4-BE49-F238E27FC236}">
                <a16:creationId xmlns:a16="http://schemas.microsoft.com/office/drawing/2014/main" id="{E97AA788-F73E-B7A2-56C6-39F408B116B3}"/>
              </a:ext>
            </a:extLst>
          </p:cNvPr>
          <p:cNvPicPr>
            <a:picLocks noChangeAspect="1"/>
          </p:cNvPicPr>
          <p:nvPr/>
        </p:nvPicPr>
        <p:blipFill>
          <a:blip r:embed="rId2">
            <a:alphaModFix amt="35000"/>
          </a:blip>
          <a:srcRect/>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8F1C3620-870B-E39B-FE15-D6DBA19F1D96}"/>
              </a:ext>
            </a:extLst>
          </p:cNvPr>
          <p:cNvSpPr>
            <a:spLocks noGrp="1"/>
          </p:cNvSpPr>
          <p:nvPr>
            <p:ph type="title"/>
          </p:nvPr>
        </p:nvSpPr>
        <p:spPr>
          <a:xfrm>
            <a:off x="838200" y="365125"/>
            <a:ext cx="10515600" cy="1325563"/>
          </a:xfrm>
        </p:spPr>
        <p:txBody>
          <a:bodyPr>
            <a:normAutofit/>
          </a:bodyPr>
          <a:lstStyle/>
          <a:p>
            <a:r>
              <a:rPr lang="en-US" dirty="0">
                <a:solidFill>
                  <a:srgbClr val="FFFFFF"/>
                </a:solidFill>
              </a:rPr>
              <a:t>SETTING THE STAGE</a:t>
            </a:r>
            <a:br>
              <a:rPr lang="en-US" dirty="0">
                <a:solidFill>
                  <a:srgbClr val="FFFFFF"/>
                </a:solidFill>
              </a:rPr>
            </a:br>
            <a:r>
              <a:rPr lang="en-US" dirty="0">
                <a:solidFill>
                  <a:srgbClr val="FFFFFF"/>
                </a:solidFill>
              </a:rPr>
              <a:t>Research</a:t>
            </a:r>
          </a:p>
        </p:txBody>
      </p:sp>
      <p:sp>
        <p:nvSpPr>
          <p:cNvPr id="4" name="Slide Number Placeholder 3">
            <a:extLst>
              <a:ext uri="{FF2B5EF4-FFF2-40B4-BE49-F238E27FC236}">
                <a16:creationId xmlns:a16="http://schemas.microsoft.com/office/drawing/2014/main" id="{761245DE-DAAB-7AB3-FB6A-39D95B1A7E95}"/>
              </a:ext>
            </a:extLst>
          </p:cNvPr>
          <p:cNvSpPr>
            <a:spLocks noGrp="1"/>
          </p:cNvSpPr>
          <p:nvPr>
            <p:ph type="sldNum" sz="quarter" idx="12"/>
          </p:nvPr>
        </p:nvSpPr>
        <p:spPr>
          <a:xfrm>
            <a:off x="8610600" y="6356350"/>
            <a:ext cx="2743200"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7C510EF6-A000-4896-B49D-8CC8284E9B72}" type="slidenum">
              <a:rPr kumimoji="0" lang="en-US" sz="1200" b="0" i="0" u="none" strike="noStrike" kern="1200" cap="none" spc="0" normalizeH="0" baseline="0" noProof="0">
                <a:ln>
                  <a:noFill/>
                </a:ln>
                <a:solidFill>
                  <a:srgbClr val="FFFFFF"/>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graphicFrame>
        <p:nvGraphicFramePr>
          <p:cNvPr id="6" name="Content Placeholder 2">
            <a:extLst>
              <a:ext uri="{FF2B5EF4-FFF2-40B4-BE49-F238E27FC236}">
                <a16:creationId xmlns:a16="http://schemas.microsoft.com/office/drawing/2014/main" id="{172CDA5D-6EC6-2C70-E7C4-9ADA9DA1A67E}"/>
              </a:ext>
            </a:extLst>
          </p:cNvPr>
          <p:cNvGraphicFramePr>
            <a:graphicFrameLocks noGrp="1"/>
          </p:cNvGraphicFramePr>
          <p:nvPr>
            <p:ph idx="1"/>
            <p:extLst>
              <p:ext uri="{D42A27DB-BD31-4B8C-83A1-F6EECF244321}">
                <p14:modId xmlns:p14="http://schemas.microsoft.com/office/powerpoint/2010/main" val="398924944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42675646"/>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28D31E1B-0407-4223-9642-0B642CBF57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nvGrpSpPr>
          <p:cNvPr id="40" name="Group 3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41" name="Rectangle 4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2" name="Rectangle 4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3" name="Rectangle 4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
        <p:nvSpPr>
          <p:cNvPr id="44" name="Rectangle 43">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67266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737D901D-974A-23F2-EB39-A37C84689B8C}"/>
              </a:ext>
            </a:extLst>
          </p:cNvPr>
          <p:cNvSpPr>
            <a:spLocks noGrp="1"/>
          </p:cNvSpPr>
          <p:nvPr>
            <p:ph type="title"/>
          </p:nvPr>
        </p:nvSpPr>
        <p:spPr>
          <a:xfrm>
            <a:off x="911243" y="396439"/>
            <a:ext cx="5052369" cy="1035781"/>
          </a:xfrm>
        </p:spPr>
        <p:txBody>
          <a:bodyPr anchor="ctr">
            <a:normAutofit/>
          </a:bodyPr>
          <a:lstStyle/>
          <a:p>
            <a:r>
              <a:rPr kumimoji="0" lang="en-US" sz="3300" b="0" i="0" u="none" strike="noStrike" kern="1200" cap="none" spc="0" normalizeH="0" baseline="0" noProof="0" dirty="0">
                <a:ln>
                  <a:noFill/>
                </a:ln>
                <a:effectLst/>
                <a:uLnTx/>
                <a:uFillTx/>
                <a:latin typeface="Aptos Display" panose="02110004020202020204"/>
                <a:ea typeface="+mj-ea"/>
                <a:cs typeface="+mj-cs"/>
              </a:rPr>
              <a:t>SETTING THE STAGE</a:t>
            </a:r>
            <a:br>
              <a:rPr kumimoji="0" lang="en-US" sz="3300" b="0" i="0" u="none" strike="noStrike" kern="1200" cap="none" spc="0" normalizeH="0" baseline="0" noProof="0" dirty="0">
                <a:ln>
                  <a:noFill/>
                </a:ln>
                <a:effectLst/>
                <a:uLnTx/>
                <a:uFillTx/>
                <a:latin typeface="Aptos Display" panose="02110004020202020204"/>
                <a:ea typeface="+mj-ea"/>
                <a:cs typeface="+mj-cs"/>
              </a:rPr>
            </a:br>
            <a:r>
              <a:rPr kumimoji="0" lang="en-US" sz="3300" b="0" i="0" u="none" strike="noStrike" kern="1200" cap="none" spc="0" normalizeH="0" baseline="0" noProof="0" dirty="0">
                <a:ln>
                  <a:noFill/>
                </a:ln>
                <a:effectLst/>
                <a:uLnTx/>
                <a:uFillTx/>
                <a:latin typeface="Aptos Display" panose="02110004020202020204"/>
                <a:ea typeface="+mj-ea"/>
                <a:cs typeface="+mj-cs"/>
              </a:rPr>
              <a:t>Education</a:t>
            </a:r>
            <a:endParaRPr lang="en-US" sz="3300" dirty="0"/>
          </a:p>
        </p:txBody>
      </p:sp>
      <p:graphicFrame>
        <p:nvGraphicFramePr>
          <p:cNvPr id="26" name="Content Placeholder 2">
            <a:extLst>
              <a:ext uri="{FF2B5EF4-FFF2-40B4-BE49-F238E27FC236}">
                <a16:creationId xmlns:a16="http://schemas.microsoft.com/office/drawing/2014/main" id="{E94D4C7A-C5F1-6A5C-FE1A-C0CE981A1BDD}"/>
              </a:ext>
            </a:extLst>
          </p:cNvPr>
          <p:cNvGraphicFramePr>
            <a:graphicFrameLocks noGrp="1"/>
          </p:cNvGraphicFramePr>
          <p:nvPr>
            <p:ph idx="1"/>
            <p:extLst>
              <p:ext uri="{D42A27DB-BD31-4B8C-83A1-F6EECF244321}">
                <p14:modId xmlns:p14="http://schemas.microsoft.com/office/powerpoint/2010/main" val="4102529848"/>
              </p:ext>
            </p:extLst>
          </p:nvPr>
        </p:nvGraphicFramePr>
        <p:xfrm>
          <a:off x="838198" y="1881507"/>
          <a:ext cx="5257801" cy="44655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5" name="Rectangle 44">
            <a:extLst>
              <a:ext uri="{FF2B5EF4-FFF2-40B4-BE49-F238E27FC236}">
                <a16:creationId xmlns:a16="http://schemas.microsoft.com/office/drawing/2014/main" id="{70E96339-907C-46C3-99AC-31179B6F0E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16299" y="608401"/>
            <a:ext cx="4637502" cy="5593443"/>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5" name="Picture 4">
            <a:extLst>
              <a:ext uri="{FF2B5EF4-FFF2-40B4-BE49-F238E27FC236}">
                <a16:creationId xmlns:a16="http://schemas.microsoft.com/office/drawing/2014/main" id="{D5889EB3-4DC6-F58A-D25E-13669C7EC50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95631" y="901032"/>
            <a:ext cx="4092975" cy="5116220"/>
          </a:xfrm>
          <a:prstGeom prst="rect">
            <a:avLst/>
          </a:prstGeom>
        </p:spPr>
      </p:pic>
      <p:cxnSp>
        <p:nvCxnSpPr>
          <p:cNvPr id="46" name="Straight Connector 45">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C2C2FBF9-BDB3-848A-79B7-2527D1B36BA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510EF6-A000-4896-B49D-8CC8284E9B72}"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708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F080E9ED-3129-6980-3C49-3B72D780A8A6}"/>
              </a:ext>
            </a:extLst>
          </p:cNvPr>
          <p:cNvSpPr>
            <a:spLocks noGrp="1"/>
          </p:cNvSpPr>
          <p:nvPr>
            <p:ph type="title"/>
          </p:nvPr>
        </p:nvSpPr>
        <p:spPr>
          <a:xfrm>
            <a:off x="1136397" y="502021"/>
            <a:ext cx="4959603" cy="1642969"/>
          </a:xfrm>
        </p:spPr>
        <p:txBody>
          <a:bodyPr anchor="b">
            <a:normAutofit/>
          </a:bodyPr>
          <a:lstStyle/>
          <a:p>
            <a:r>
              <a:rPr lang="en-US" sz="3100" dirty="0"/>
              <a:t>CHALLENGES TO LOCAL GOVERNMENT FINANCIAL REPORTING COMPLIANCE</a:t>
            </a:r>
          </a:p>
        </p:txBody>
      </p:sp>
      <p:sp>
        <p:nvSpPr>
          <p:cNvPr id="3" name="Content Placeholder 2">
            <a:extLst>
              <a:ext uri="{FF2B5EF4-FFF2-40B4-BE49-F238E27FC236}">
                <a16:creationId xmlns:a16="http://schemas.microsoft.com/office/drawing/2014/main" id="{A97299A3-E898-BC0B-52B4-BD18B0FEC59D}"/>
              </a:ext>
            </a:extLst>
          </p:cNvPr>
          <p:cNvSpPr>
            <a:spLocks noGrp="1"/>
          </p:cNvSpPr>
          <p:nvPr>
            <p:ph idx="1"/>
          </p:nvPr>
        </p:nvSpPr>
        <p:spPr>
          <a:xfrm>
            <a:off x="1136397" y="2418408"/>
            <a:ext cx="4959603" cy="3522569"/>
          </a:xfrm>
        </p:spPr>
        <p:txBody>
          <a:bodyPr anchor="t">
            <a:normAutofit lnSpcReduction="10000"/>
          </a:bodyPr>
          <a:lstStyle/>
          <a:p>
            <a:pPr marL="0" indent="0">
              <a:buNone/>
            </a:pPr>
            <a:r>
              <a:rPr lang="en-US" sz="1900" b="1" dirty="0"/>
              <a:t>CAUSE &amp; EFFECT</a:t>
            </a:r>
          </a:p>
          <a:p>
            <a:r>
              <a:rPr lang="en-US" sz="1900" dirty="0"/>
              <a:t>Illinois’ large units of local government </a:t>
            </a:r>
          </a:p>
          <a:p>
            <a:pPr marL="457200" lvl="1" indent="0">
              <a:buNone/>
            </a:pPr>
            <a:r>
              <a:rPr lang="en-US" sz="1500" dirty="0"/>
              <a:t>8,905 (Comptroller) vs.</a:t>
            </a:r>
          </a:p>
          <a:p>
            <a:pPr marL="457200" lvl="1" indent="0">
              <a:buNone/>
            </a:pPr>
            <a:r>
              <a:rPr lang="en-US" sz="1500" dirty="0"/>
              <a:t>6,934 (Census Bureau)</a:t>
            </a:r>
          </a:p>
          <a:p>
            <a:r>
              <a:rPr lang="en-US" sz="1900" dirty="0"/>
              <a:t>Illinois’ layered statutory audit requirements</a:t>
            </a:r>
          </a:p>
          <a:p>
            <a:r>
              <a:rPr lang="en-US" sz="1900" dirty="0"/>
              <a:t>Structural deficiency of the Government Account Audit Act</a:t>
            </a:r>
          </a:p>
          <a:p>
            <a:r>
              <a:rPr lang="en-US" sz="1900" dirty="0"/>
              <a:t>Onerous government audit standards</a:t>
            </a:r>
          </a:p>
          <a:p>
            <a:r>
              <a:rPr lang="en-US" sz="1900" dirty="0"/>
              <a:t>Nationwide diminishing pool of CPAs performing government audits</a:t>
            </a:r>
          </a:p>
          <a:p>
            <a:endParaRPr lang="en-US" sz="1900" dirty="0"/>
          </a:p>
        </p:txBody>
      </p:sp>
      <p:pic>
        <p:nvPicPr>
          <p:cNvPr id="5" name="Picture 4">
            <a:extLst>
              <a:ext uri="{FF2B5EF4-FFF2-40B4-BE49-F238E27FC236}">
                <a16:creationId xmlns:a16="http://schemas.microsoft.com/office/drawing/2014/main" id="{7F04EA01-27C7-6FBF-7489-3B00F41AE9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41347" y="32373"/>
            <a:ext cx="2332227" cy="6346201"/>
          </a:xfrm>
          <a:prstGeom prst="rect">
            <a:avLst/>
          </a:prstGeom>
        </p:spPr>
      </p:pic>
      <p:sp>
        <p:nvSpPr>
          <p:cNvPr id="21" name="Rectangle 20">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2" name="Rectangle 21">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 name="Slide Number Placeholder 3">
            <a:extLst>
              <a:ext uri="{FF2B5EF4-FFF2-40B4-BE49-F238E27FC236}">
                <a16:creationId xmlns:a16="http://schemas.microsoft.com/office/drawing/2014/main" id="{7B2D47B0-D323-DCA5-39D6-87F7955AE6F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510EF6-A000-4896-B49D-8CC8284E9B72}"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851991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CEDD5-3758-EC3B-D11C-06048910EF24}"/>
              </a:ext>
            </a:extLst>
          </p:cNvPr>
          <p:cNvSpPr>
            <a:spLocks noGrp="1"/>
          </p:cNvSpPr>
          <p:nvPr>
            <p:ph type="title"/>
          </p:nvPr>
        </p:nvSpPr>
        <p:spPr/>
        <p:txBody>
          <a:bodyPr/>
          <a:lstStyle/>
          <a:p>
            <a:r>
              <a:rPr lang="en-US" dirty="0"/>
              <a:t>Enterprise Perspective</a:t>
            </a:r>
            <a:br>
              <a:rPr lang="en-US" dirty="0"/>
            </a:br>
            <a:r>
              <a:rPr lang="en-US" dirty="0"/>
              <a:t>Minimizing Risk to the Profession</a:t>
            </a:r>
          </a:p>
        </p:txBody>
      </p:sp>
      <p:graphicFrame>
        <p:nvGraphicFramePr>
          <p:cNvPr id="5" name="Content Placeholder 4">
            <a:extLst>
              <a:ext uri="{FF2B5EF4-FFF2-40B4-BE49-F238E27FC236}">
                <a16:creationId xmlns:a16="http://schemas.microsoft.com/office/drawing/2014/main" id="{74CFD8AE-A259-0C98-4133-476BD8D71C25}"/>
              </a:ext>
            </a:extLst>
          </p:cNvPr>
          <p:cNvGraphicFramePr>
            <a:graphicFrameLocks noGrp="1"/>
          </p:cNvGraphicFramePr>
          <p:nvPr>
            <p:ph idx="1"/>
          </p:nvPr>
        </p:nvGraphicFramePr>
        <p:xfrm>
          <a:off x="838200" y="1825625"/>
          <a:ext cx="10515600" cy="39830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26234E5D-57FD-87E9-078F-52F28EBDE333}"/>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26689B-79B5-40BF-851F-51D63008B9FE}"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887375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C3620-870B-E39B-FE15-D6DBA19F1D96}"/>
              </a:ext>
            </a:extLst>
          </p:cNvPr>
          <p:cNvSpPr>
            <a:spLocks noGrp="1"/>
          </p:cNvSpPr>
          <p:nvPr>
            <p:ph type="title"/>
          </p:nvPr>
        </p:nvSpPr>
        <p:spPr>
          <a:xfrm>
            <a:off x="6475750" y="336406"/>
            <a:ext cx="5365223" cy="1020763"/>
          </a:xfrm>
        </p:spPr>
        <p:txBody>
          <a:bodyPr>
            <a:normAutofit fontScale="90000"/>
          </a:bodyPr>
          <a:lstStyle/>
          <a:p>
            <a:r>
              <a:rPr lang="en-US" sz="3100" dirty="0">
                <a:solidFill>
                  <a:schemeClr val="tx2"/>
                </a:solidFill>
              </a:rPr>
              <a:t>Governmental Account Audit Act</a:t>
            </a:r>
            <a:br>
              <a:rPr lang="en-US" sz="3100" dirty="0">
                <a:solidFill>
                  <a:schemeClr val="tx2"/>
                </a:solidFill>
              </a:rPr>
            </a:br>
            <a:r>
              <a:rPr lang="en-US" sz="3100" dirty="0">
                <a:solidFill>
                  <a:schemeClr val="tx2"/>
                </a:solidFill>
              </a:rPr>
              <a:t>20</a:t>
            </a:r>
            <a:r>
              <a:rPr lang="en-US" sz="3100" baseline="30000" dirty="0">
                <a:solidFill>
                  <a:schemeClr val="tx2"/>
                </a:solidFill>
              </a:rPr>
              <a:t>th</a:t>
            </a:r>
            <a:r>
              <a:rPr lang="en-US" sz="3100" dirty="0">
                <a:solidFill>
                  <a:schemeClr val="tx2"/>
                </a:solidFill>
              </a:rPr>
              <a:t> Century Reporting Framework</a:t>
            </a:r>
            <a:br>
              <a:rPr lang="en-US" sz="3300" dirty="0">
                <a:solidFill>
                  <a:schemeClr val="tx2"/>
                </a:solidFill>
              </a:rPr>
            </a:br>
            <a:endParaRPr lang="en-US" sz="3300" dirty="0">
              <a:solidFill>
                <a:schemeClr val="tx2"/>
              </a:solidFill>
            </a:endParaRPr>
          </a:p>
        </p:txBody>
      </p:sp>
      <p:sp>
        <p:nvSpPr>
          <p:cNvPr id="4" name="Slide Number Placeholder 3">
            <a:extLst>
              <a:ext uri="{FF2B5EF4-FFF2-40B4-BE49-F238E27FC236}">
                <a16:creationId xmlns:a16="http://schemas.microsoft.com/office/drawing/2014/main" id="{761245DE-DAAB-7AB3-FB6A-39D95B1A7E95}"/>
              </a:ext>
            </a:extLst>
          </p:cNvPr>
          <p:cNvSpPr>
            <a:spLocks noGrp="1"/>
          </p:cNvSpPr>
          <p:nvPr>
            <p:ph type="sldNum" sz="quarter" idx="12"/>
          </p:nvPr>
        </p:nvSpPr>
        <p:spPr>
          <a:xfrm>
            <a:off x="8610600" y="6356350"/>
            <a:ext cx="2743200"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fld id="{7C510EF6-A000-4896-B49D-8CC8284E9B72}" type="slidenum">
              <a:rPr kumimoji="0" lang="en-US" b="0" i="0" u="none" strike="noStrike" kern="1200" cap="none" spc="0" normalizeH="0" baseline="0" noProof="0">
                <a:ln>
                  <a:noFill/>
                </a:ln>
                <a:effectLst/>
                <a:uLnTx/>
                <a:uFillTx/>
                <a:latin typeface="Aptos" panose="02110004020202020204"/>
                <a:ea typeface="+mn-ea"/>
                <a:cs typeface="+mn-cs"/>
              </a:rPr>
              <a:pPr marL="0" marR="0" lvl="0" indent="0" defTabSz="914400" rtl="0" eaLnBrk="1" fontAlgn="auto" latinLnBrk="0" hangingPunct="1">
                <a:spcBef>
                  <a:spcPts val="0"/>
                </a:spcBef>
                <a:spcAft>
                  <a:spcPts val="600"/>
                </a:spcAft>
                <a:buClrTx/>
                <a:buSzTx/>
                <a:buFontTx/>
                <a:buNone/>
                <a:tabLst/>
                <a:defRPr/>
              </a:pPr>
              <a:t>9</a:t>
            </a:fld>
            <a:endParaRPr kumimoji="0" lang="en-US" b="0" i="0" u="none" strike="noStrike" kern="1200" cap="none" spc="0" normalizeH="0" baseline="0" noProof="0" dirty="0">
              <a:ln>
                <a:noFill/>
              </a:ln>
              <a:effectLst/>
              <a:uLnTx/>
              <a:uFillTx/>
              <a:latin typeface="Aptos" panose="02110004020202020204"/>
              <a:ea typeface="+mn-ea"/>
              <a:cs typeface="+mn-cs"/>
            </a:endParaRPr>
          </a:p>
        </p:txBody>
      </p:sp>
      <p:graphicFrame>
        <p:nvGraphicFramePr>
          <p:cNvPr id="6" name="Content Placeholder 2">
            <a:extLst>
              <a:ext uri="{FF2B5EF4-FFF2-40B4-BE49-F238E27FC236}">
                <a16:creationId xmlns:a16="http://schemas.microsoft.com/office/drawing/2014/main" id="{172CDA5D-6EC6-2C70-E7C4-9ADA9DA1A67E}"/>
              </a:ext>
            </a:extLst>
          </p:cNvPr>
          <p:cNvGraphicFramePr>
            <a:graphicFrameLocks noGrp="1"/>
          </p:cNvGraphicFramePr>
          <p:nvPr>
            <p:ph idx="1"/>
          </p:nvPr>
        </p:nvGraphicFramePr>
        <p:xfrm>
          <a:off x="7458075" y="1223631"/>
          <a:ext cx="3895725" cy="5497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a:extLst>
              <a:ext uri="{FF2B5EF4-FFF2-40B4-BE49-F238E27FC236}">
                <a16:creationId xmlns:a16="http://schemas.microsoft.com/office/drawing/2014/main" id="{AC28BA97-FECC-A2CC-1E21-608D70F7092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3626" y="136525"/>
            <a:ext cx="5093658" cy="661576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64467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765</TotalTime>
  <Words>1352</Words>
  <Application>Microsoft Office PowerPoint</Application>
  <PresentationFormat>Widescreen</PresentationFormat>
  <Paragraphs>201</Paragraphs>
  <Slides>17</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Aptos</vt:lpstr>
      <vt:lpstr>Aptos Display</vt:lpstr>
      <vt:lpstr>Arial</vt:lpstr>
      <vt:lpstr>Bookman Old Style</vt:lpstr>
      <vt:lpstr>Georgia</vt:lpstr>
      <vt:lpstr>Office Theme</vt:lpstr>
      <vt:lpstr>Sustainability of Local Government Audits</vt:lpstr>
      <vt:lpstr>PowerPoint Presentation</vt:lpstr>
      <vt:lpstr>PowerPoint Presentation</vt:lpstr>
      <vt:lpstr>PowerPoint Presentation</vt:lpstr>
      <vt:lpstr>SETTING THE STAGE Research</vt:lpstr>
      <vt:lpstr>SETTING THE STAGE Education</vt:lpstr>
      <vt:lpstr>CHALLENGES TO LOCAL GOVERNMENT FINANCIAL REPORTING COMPLIANCE</vt:lpstr>
      <vt:lpstr>Enterprise Perspective Minimizing Risk to the Profession</vt:lpstr>
      <vt:lpstr>Governmental Account Audit Act 20th Century Reporting Framework </vt:lpstr>
      <vt:lpstr>LONG TERM SOLUTION HB 5391 Government Reporting Enhancement and Transparency Act</vt:lpstr>
      <vt:lpstr>PowerPoint Presentation</vt:lpstr>
      <vt:lpstr>PowerPoint Presentation</vt:lpstr>
      <vt:lpstr>PowerPoint Presentation</vt:lpstr>
      <vt:lpstr>LONG TERM SOLUTION HB 5391  Government Reporting Enhancement  and Transparency Act</vt:lpstr>
      <vt:lpstr>LONG TERM SOLUTION HB 5391-Government Reporting Enhancement and Transparency Act</vt:lpstr>
      <vt:lpstr>LONG TERM SOLUTION HB 5391 Government Reporting Enhancement and Transparency Act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Sustainability of Local Government Audits</dc:title>
  <dc:creator>Marty Green</dc:creator>
  <cp:lastModifiedBy>Marty Green</cp:lastModifiedBy>
  <cp:revision>17</cp:revision>
  <cp:lastPrinted>2026-03-12T17:02:17Z</cp:lastPrinted>
  <dcterms:created xsi:type="dcterms:W3CDTF">2026-02-15T17:11:53Z</dcterms:created>
  <dcterms:modified xsi:type="dcterms:W3CDTF">2026-08-17T18:03:40Z</dcterms:modified>
</cp:coreProperties>
</file>