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77" r:id="rId4"/>
    <p:sldId id="284" r:id="rId5"/>
    <p:sldId id="285" r:id="rId6"/>
    <p:sldId id="2147471566" r:id="rId7"/>
    <p:sldId id="2147471567" r:id="rId8"/>
    <p:sldId id="2147471568" r:id="rId9"/>
    <p:sldId id="262" r:id="rId10"/>
    <p:sldId id="2147471570" r:id="rId11"/>
    <p:sldId id="282" r:id="rId12"/>
    <p:sldId id="280" r:id="rId13"/>
    <p:sldId id="281" r:id="rId14"/>
    <p:sldId id="283" r:id="rId15"/>
    <p:sldId id="264" r:id="rId16"/>
    <p:sldId id="266" r:id="rId17"/>
    <p:sldId id="279" r:id="rId18"/>
    <p:sldId id="2147471557" r:id="rId19"/>
    <p:sldId id="26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9B71B-8770-4AD7-9FDD-77D44EBBD5EA}" v="13" dt="2026-03-23T01:15:10.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varScale="1">
      <p:scale>
        <a:sx n="100" d="100"/>
        <a:sy n="100" d="100"/>
      </p:scale>
      <p:origin x="0" y="-3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 Green" userId="06712fd7-c0ef-4a97-b047-2855645d7785" providerId="ADAL" clId="{9DC99366-5177-45DC-8D8F-8BD88C8C82BE}"/>
    <pc:docChg chg="addSld delSld modSld sldOrd">
      <pc:chgData name="Marty Green" userId="06712fd7-c0ef-4a97-b047-2855645d7785" providerId="ADAL" clId="{9DC99366-5177-45DC-8D8F-8BD88C8C82BE}" dt="2026-03-23T01:19:49.338" v="34" actId="47"/>
      <pc:docMkLst>
        <pc:docMk/>
      </pc:docMkLst>
      <pc:sldChg chg="modSp add mod">
        <pc:chgData name="Marty Green" userId="06712fd7-c0ef-4a97-b047-2855645d7785" providerId="ADAL" clId="{9DC99366-5177-45DC-8D8F-8BD88C8C82BE}" dt="2026-03-23T01:19:07.796" v="28" actId="1076"/>
        <pc:sldMkLst>
          <pc:docMk/>
          <pc:sldMk cId="1407324879" sldId="280"/>
        </pc:sldMkLst>
        <pc:graphicFrameChg chg="mod modGraphic">
          <ac:chgData name="Marty Green" userId="06712fd7-c0ef-4a97-b047-2855645d7785" providerId="ADAL" clId="{9DC99366-5177-45DC-8D8F-8BD88C8C82BE}" dt="2026-03-23T01:19:07.796" v="28" actId="1076"/>
          <ac:graphicFrameMkLst>
            <pc:docMk/>
            <pc:sldMk cId="1407324879" sldId="280"/>
            <ac:graphicFrameMk id="11" creationId="{13580576-C4C9-CD45-04C8-7037A7CB2AE3}"/>
          </ac:graphicFrameMkLst>
        </pc:graphicFrameChg>
      </pc:sldChg>
      <pc:sldChg chg="modSp">
        <pc:chgData name="Marty Green" userId="06712fd7-c0ef-4a97-b047-2855645d7785" providerId="ADAL" clId="{9DC99366-5177-45DC-8D8F-8BD88C8C82BE}" dt="2026-03-23T01:13:04.683" v="11" actId="255"/>
        <pc:sldMkLst>
          <pc:docMk/>
          <pc:sldMk cId="2332922457" sldId="281"/>
        </pc:sldMkLst>
        <pc:graphicFrameChg chg="mod">
          <ac:chgData name="Marty Green" userId="06712fd7-c0ef-4a97-b047-2855645d7785" providerId="ADAL" clId="{9DC99366-5177-45DC-8D8F-8BD88C8C82BE}" dt="2026-03-23T01:13:04.683" v="11" actId="255"/>
          <ac:graphicFrameMkLst>
            <pc:docMk/>
            <pc:sldMk cId="2332922457" sldId="281"/>
            <ac:graphicFrameMk id="5" creationId="{25AFFFE2-4C5B-79AB-554D-A602E793DBFF}"/>
          </ac:graphicFrameMkLst>
        </pc:graphicFrameChg>
      </pc:sldChg>
      <pc:sldChg chg="modSp add mod ord">
        <pc:chgData name="Marty Green" userId="06712fd7-c0ef-4a97-b047-2855645d7785" providerId="ADAL" clId="{9DC99366-5177-45DC-8D8F-8BD88C8C82BE}" dt="2026-03-23T01:19:20.014" v="30" actId="1076"/>
        <pc:sldMkLst>
          <pc:docMk/>
          <pc:sldMk cId="4182282224" sldId="282"/>
        </pc:sldMkLst>
        <pc:graphicFrameChg chg="mod modGraphic">
          <ac:chgData name="Marty Green" userId="06712fd7-c0ef-4a97-b047-2855645d7785" providerId="ADAL" clId="{9DC99366-5177-45DC-8D8F-8BD88C8C82BE}" dt="2026-03-23T01:19:20.014" v="30" actId="1076"/>
          <ac:graphicFrameMkLst>
            <pc:docMk/>
            <pc:sldMk cId="4182282224" sldId="282"/>
            <ac:graphicFrameMk id="11" creationId="{51972C6C-0604-9671-5D08-8E19BF33DD19}"/>
          </ac:graphicFrameMkLst>
        </pc:graphicFrameChg>
      </pc:sldChg>
      <pc:sldChg chg="del">
        <pc:chgData name="Marty Green" userId="06712fd7-c0ef-4a97-b047-2855645d7785" providerId="ADAL" clId="{9DC99366-5177-45DC-8D8F-8BD88C8C82BE}" dt="2026-03-23T01:19:34.609" v="31" actId="47"/>
        <pc:sldMkLst>
          <pc:docMk/>
          <pc:sldMk cId="1947124169" sldId="2147471558"/>
        </pc:sldMkLst>
      </pc:sldChg>
      <pc:sldChg chg="del">
        <pc:chgData name="Marty Green" userId="06712fd7-c0ef-4a97-b047-2855645d7785" providerId="ADAL" clId="{9DC99366-5177-45DC-8D8F-8BD88C8C82BE}" dt="2026-03-23T01:19:42.841" v="32" actId="47"/>
        <pc:sldMkLst>
          <pc:docMk/>
          <pc:sldMk cId="2764928199" sldId="2147471559"/>
        </pc:sldMkLst>
      </pc:sldChg>
      <pc:sldChg chg="del">
        <pc:chgData name="Marty Green" userId="06712fd7-c0ef-4a97-b047-2855645d7785" providerId="ADAL" clId="{9DC99366-5177-45DC-8D8F-8BD88C8C82BE}" dt="2026-03-23T01:19:46.137" v="33" actId="47"/>
        <pc:sldMkLst>
          <pc:docMk/>
          <pc:sldMk cId="1765473295" sldId="2147471560"/>
        </pc:sldMkLst>
      </pc:sldChg>
      <pc:sldChg chg="del">
        <pc:chgData name="Marty Green" userId="06712fd7-c0ef-4a97-b047-2855645d7785" providerId="ADAL" clId="{9DC99366-5177-45DC-8D8F-8BD88C8C82BE}" dt="2026-03-23T01:19:49.338" v="34" actId="47"/>
        <pc:sldMkLst>
          <pc:docMk/>
          <pc:sldMk cId="1429587539" sldId="2147471569"/>
        </pc:sldMkLst>
      </pc:sldChg>
      <pc:sldChg chg="modSp add mod ord">
        <pc:chgData name="Marty Green" userId="06712fd7-c0ef-4a97-b047-2855645d7785" providerId="ADAL" clId="{9DC99366-5177-45DC-8D8F-8BD88C8C82BE}" dt="2026-03-23T01:16:22.211" v="17" actId="255"/>
        <pc:sldMkLst>
          <pc:docMk/>
          <pc:sldMk cId="3666822097" sldId="2147471570"/>
        </pc:sldMkLst>
        <pc:graphicFrameChg chg="modGraphic">
          <ac:chgData name="Marty Green" userId="06712fd7-c0ef-4a97-b047-2855645d7785" providerId="ADAL" clId="{9DC99366-5177-45DC-8D8F-8BD88C8C82BE}" dt="2026-03-23T01:16:22.211" v="17" actId="255"/>
          <ac:graphicFrameMkLst>
            <pc:docMk/>
            <pc:sldMk cId="3666822097" sldId="2147471570"/>
            <ac:graphicFrameMk id="11" creationId="{3E560691-2AA8-31F1-BCE3-F8442A29515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CE0A9-407A-47A3-BF9E-21FF6260171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CFE5CFAF-6C5D-4864-BD22-74B28F6F4BEA}">
      <dgm:prSet custT="1"/>
      <dgm:spPr/>
      <dgm:t>
        <a:bodyPr/>
        <a:lstStyle/>
        <a:p>
          <a:r>
            <a:rPr lang="en-US" sz="1800" dirty="0"/>
            <a:t>Extensive research project to identify challenges of </a:t>
          </a:r>
        </a:p>
        <a:p>
          <a:r>
            <a:rPr lang="en-US" sz="1800" dirty="0"/>
            <a:t>local government financial reporting challenges</a:t>
          </a:r>
        </a:p>
      </dgm:t>
    </dgm:pt>
    <dgm:pt modelId="{A4ED80BD-8BFD-4C79-941B-C38ECC972FB1}" type="parTrans" cxnId="{B0295E5D-B0D4-4FCA-8B6A-C87C2D96296D}">
      <dgm:prSet/>
      <dgm:spPr/>
      <dgm:t>
        <a:bodyPr/>
        <a:lstStyle/>
        <a:p>
          <a:endParaRPr lang="en-US"/>
        </a:p>
      </dgm:t>
    </dgm:pt>
    <dgm:pt modelId="{AFD08A7F-5E43-4F5A-90E8-4CFD8F96E4BB}" type="sibTrans" cxnId="{B0295E5D-B0D4-4FCA-8B6A-C87C2D96296D}">
      <dgm:prSet/>
      <dgm:spPr/>
      <dgm:t>
        <a:bodyPr/>
        <a:lstStyle/>
        <a:p>
          <a:endParaRPr lang="en-US"/>
        </a:p>
      </dgm:t>
    </dgm:pt>
    <dgm:pt modelId="{A96FE729-347F-4D7D-BD76-8D1563957FB1}">
      <dgm:prSet/>
      <dgm:spPr/>
      <dgm:t>
        <a:bodyPr/>
        <a:lstStyle/>
        <a:p>
          <a:r>
            <a:rPr lang="en-US" dirty="0"/>
            <a:t>Identifying the problems</a:t>
          </a:r>
        </a:p>
      </dgm:t>
    </dgm:pt>
    <dgm:pt modelId="{D9BB5674-29E7-4044-B4DA-B9BFA584C1FC}" type="parTrans" cxnId="{F7C5259B-5B66-4801-91A3-917E2CC512EA}">
      <dgm:prSet/>
      <dgm:spPr/>
      <dgm:t>
        <a:bodyPr/>
        <a:lstStyle/>
        <a:p>
          <a:endParaRPr lang="en-US"/>
        </a:p>
      </dgm:t>
    </dgm:pt>
    <dgm:pt modelId="{FABA7CCB-AAE5-4514-9200-735EB3C55699}" type="sibTrans" cxnId="{F7C5259B-5B66-4801-91A3-917E2CC512EA}">
      <dgm:prSet/>
      <dgm:spPr/>
      <dgm:t>
        <a:bodyPr/>
        <a:lstStyle/>
        <a:p>
          <a:endParaRPr lang="en-US"/>
        </a:p>
      </dgm:t>
    </dgm:pt>
    <dgm:pt modelId="{0BF2AB15-DFA3-4168-9E6F-4610420BFF6A}">
      <dgm:prSet/>
      <dgm:spPr/>
      <dgm:t>
        <a:bodyPr/>
        <a:lstStyle/>
        <a:p>
          <a:r>
            <a:rPr lang="en-US" dirty="0"/>
            <a:t>Providing a long-term solution</a:t>
          </a:r>
        </a:p>
      </dgm:t>
    </dgm:pt>
    <dgm:pt modelId="{80F0AE3E-68DA-4FA1-A319-6DD632DAA814}" type="parTrans" cxnId="{F2F5F7DD-A702-4FCB-A27D-B6886C338A53}">
      <dgm:prSet/>
      <dgm:spPr/>
      <dgm:t>
        <a:bodyPr/>
        <a:lstStyle/>
        <a:p>
          <a:endParaRPr lang="en-US"/>
        </a:p>
      </dgm:t>
    </dgm:pt>
    <dgm:pt modelId="{C3D74073-A5C4-4A7E-940A-C5CD4DC5A2AF}" type="sibTrans" cxnId="{F2F5F7DD-A702-4FCB-A27D-B6886C338A53}">
      <dgm:prSet/>
      <dgm:spPr/>
      <dgm:t>
        <a:bodyPr/>
        <a:lstStyle/>
        <a:p>
          <a:endParaRPr lang="en-US"/>
        </a:p>
      </dgm:t>
    </dgm:pt>
    <dgm:pt modelId="{895E5339-2027-4AE1-8A1F-663CB33D4A48}">
      <dgm:prSet/>
      <dgm:spPr/>
      <dgm:t>
        <a:bodyPr/>
        <a:lstStyle/>
        <a:p>
          <a:r>
            <a:rPr lang="en-US" dirty="0"/>
            <a:t>Field work on small, medium and large size local governments</a:t>
          </a:r>
        </a:p>
      </dgm:t>
    </dgm:pt>
    <dgm:pt modelId="{7D39A017-A7CA-499D-BE65-2F086E1CC202}" type="parTrans" cxnId="{12823F4A-4B51-45EB-B796-6B88ABC087D8}">
      <dgm:prSet/>
      <dgm:spPr/>
      <dgm:t>
        <a:bodyPr/>
        <a:lstStyle/>
        <a:p>
          <a:endParaRPr lang="en-US"/>
        </a:p>
      </dgm:t>
    </dgm:pt>
    <dgm:pt modelId="{E1856F54-89B5-43AC-B382-D8F50126CBD4}" type="sibTrans" cxnId="{12823F4A-4B51-45EB-B796-6B88ABC087D8}">
      <dgm:prSet/>
      <dgm:spPr/>
      <dgm:t>
        <a:bodyPr/>
        <a:lstStyle/>
        <a:p>
          <a:endParaRPr lang="en-US"/>
        </a:p>
      </dgm:t>
    </dgm:pt>
    <dgm:pt modelId="{485B7940-19E0-4630-8A1A-DA42B110919A}">
      <dgm:prSet/>
      <dgm:spPr/>
      <dgm:t>
        <a:bodyPr/>
        <a:lstStyle/>
        <a:p>
          <a:r>
            <a:rPr lang="en-US" dirty="0"/>
            <a:t>Develop reporting framework incorporating 21</a:t>
          </a:r>
          <a:r>
            <a:rPr lang="en-US" baseline="30000" dirty="0"/>
            <a:t>st</a:t>
          </a:r>
          <a:r>
            <a:rPr lang="en-US" dirty="0"/>
            <a:t> century audit and reporting practices to ensure local government accountability in key fiscal and compliance areas</a:t>
          </a:r>
        </a:p>
      </dgm:t>
    </dgm:pt>
    <dgm:pt modelId="{8044BD35-1CE7-4444-9295-1C21C99B1509}" type="parTrans" cxnId="{8EAF2828-CDB8-40F4-9BCB-B6592FA95B96}">
      <dgm:prSet/>
      <dgm:spPr/>
      <dgm:t>
        <a:bodyPr/>
        <a:lstStyle/>
        <a:p>
          <a:endParaRPr lang="en-US"/>
        </a:p>
      </dgm:t>
    </dgm:pt>
    <dgm:pt modelId="{F51DC2E8-2F7C-4B31-AB76-7885CF3C69F0}" type="sibTrans" cxnId="{8EAF2828-CDB8-40F4-9BCB-B6592FA95B96}">
      <dgm:prSet/>
      <dgm:spPr/>
      <dgm:t>
        <a:bodyPr/>
        <a:lstStyle/>
        <a:p>
          <a:endParaRPr lang="en-US"/>
        </a:p>
      </dgm:t>
    </dgm:pt>
    <dgm:pt modelId="{F7F8B592-C706-4C14-AE83-E8665FA67D9A}" type="pres">
      <dgm:prSet presAssocID="{2B4CE0A9-407A-47A3-BF9E-21FF6260171A}" presName="Name0" presStyleCnt="0">
        <dgm:presLayoutVars>
          <dgm:dir/>
          <dgm:animLvl val="lvl"/>
          <dgm:resizeHandles val="exact"/>
        </dgm:presLayoutVars>
      </dgm:prSet>
      <dgm:spPr/>
    </dgm:pt>
    <dgm:pt modelId="{F26CE635-51BB-434D-8659-8CDAE1082467}" type="pres">
      <dgm:prSet presAssocID="{485B7940-19E0-4630-8A1A-DA42B110919A}" presName="boxAndChildren" presStyleCnt="0"/>
      <dgm:spPr/>
    </dgm:pt>
    <dgm:pt modelId="{7843D81C-A213-42F2-A074-E83BAE4DBB8C}" type="pres">
      <dgm:prSet presAssocID="{485B7940-19E0-4630-8A1A-DA42B110919A}" presName="parentTextBox" presStyleLbl="node1" presStyleIdx="0" presStyleCnt="3"/>
      <dgm:spPr/>
    </dgm:pt>
    <dgm:pt modelId="{3F574537-1600-4673-9051-EF60C6C683C2}" type="pres">
      <dgm:prSet presAssocID="{E1856F54-89B5-43AC-B382-D8F50126CBD4}" presName="sp" presStyleCnt="0"/>
      <dgm:spPr/>
    </dgm:pt>
    <dgm:pt modelId="{CB9086D6-C736-4924-A73B-37EE2355E800}" type="pres">
      <dgm:prSet presAssocID="{895E5339-2027-4AE1-8A1F-663CB33D4A48}" presName="arrowAndChildren" presStyleCnt="0"/>
      <dgm:spPr/>
    </dgm:pt>
    <dgm:pt modelId="{DD0ABF3A-ED31-4F93-A12C-577CF2811383}" type="pres">
      <dgm:prSet presAssocID="{895E5339-2027-4AE1-8A1F-663CB33D4A48}" presName="parentTextArrow" presStyleLbl="node1" presStyleIdx="1" presStyleCnt="3"/>
      <dgm:spPr/>
    </dgm:pt>
    <dgm:pt modelId="{33788D82-1DE3-423F-A3BB-972F158E0D4E}" type="pres">
      <dgm:prSet presAssocID="{AFD08A7F-5E43-4F5A-90E8-4CFD8F96E4BB}" presName="sp" presStyleCnt="0"/>
      <dgm:spPr/>
    </dgm:pt>
    <dgm:pt modelId="{9CF2D909-64E5-4E16-845E-EAB62908BC9D}" type="pres">
      <dgm:prSet presAssocID="{CFE5CFAF-6C5D-4864-BD22-74B28F6F4BEA}" presName="arrowAndChildren" presStyleCnt="0"/>
      <dgm:spPr/>
    </dgm:pt>
    <dgm:pt modelId="{0F608012-02D8-41C8-8106-166D6B6989E7}" type="pres">
      <dgm:prSet presAssocID="{CFE5CFAF-6C5D-4864-BD22-74B28F6F4BEA}" presName="parentTextArrow" presStyleLbl="node1" presStyleIdx="1" presStyleCnt="3"/>
      <dgm:spPr/>
    </dgm:pt>
    <dgm:pt modelId="{897AAE3E-229B-465A-9E00-950428E9A5F6}" type="pres">
      <dgm:prSet presAssocID="{CFE5CFAF-6C5D-4864-BD22-74B28F6F4BEA}" presName="arrow" presStyleLbl="node1" presStyleIdx="2" presStyleCnt="3" custLinFactNeighborX="2227" custLinFactNeighborY="-1952"/>
      <dgm:spPr/>
    </dgm:pt>
    <dgm:pt modelId="{3FB0A2AC-F177-4915-84F1-3E8DFE12BB39}" type="pres">
      <dgm:prSet presAssocID="{CFE5CFAF-6C5D-4864-BD22-74B28F6F4BEA}" presName="descendantArrow" presStyleCnt="0"/>
      <dgm:spPr/>
    </dgm:pt>
    <dgm:pt modelId="{FB138C0D-7CC9-413A-B741-FB2511CA354E}" type="pres">
      <dgm:prSet presAssocID="{A96FE729-347F-4D7D-BD76-8D1563957FB1}" presName="childTextArrow" presStyleLbl="fgAccFollowNode1" presStyleIdx="0" presStyleCnt="2">
        <dgm:presLayoutVars>
          <dgm:bulletEnabled val="1"/>
        </dgm:presLayoutVars>
      </dgm:prSet>
      <dgm:spPr/>
    </dgm:pt>
    <dgm:pt modelId="{BBF0EA50-7E1D-4DA4-AAD4-44356690538E}" type="pres">
      <dgm:prSet presAssocID="{0BF2AB15-DFA3-4168-9E6F-4610420BFF6A}" presName="childTextArrow" presStyleLbl="fgAccFollowNode1" presStyleIdx="1" presStyleCnt="2">
        <dgm:presLayoutVars>
          <dgm:bulletEnabled val="1"/>
        </dgm:presLayoutVars>
      </dgm:prSet>
      <dgm:spPr/>
    </dgm:pt>
  </dgm:ptLst>
  <dgm:cxnLst>
    <dgm:cxn modelId="{8EAF2828-CDB8-40F4-9BCB-B6592FA95B96}" srcId="{2B4CE0A9-407A-47A3-BF9E-21FF6260171A}" destId="{485B7940-19E0-4630-8A1A-DA42B110919A}" srcOrd="2" destOrd="0" parTransId="{8044BD35-1CE7-4444-9295-1C21C99B1509}" sibTransId="{F51DC2E8-2F7C-4B31-AB76-7885CF3C69F0}"/>
    <dgm:cxn modelId="{C201062D-797F-42FF-8FAF-37329143935E}" type="presOf" srcId="{2B4CE0A9-407A-47A3-BF9E-21FF6260171A}" destId="{F7F8B592-C706-4C14-AE83-E8665FA67D9A}" srcOrd="0" destOrd="0" presId="urn:microsoft.com/office/officeart/2005/8/layout/process4"/>
    <dgm:cxn modelId="{A1AA2D3C-529C-4F2B-9519-7A37477C30F7}" type="presOf" srcId="{0BF2AB15-DFA3-4168-9E6F-4610420BFF6A}" destId="{BBF0EA50-7E1D-4DA4-AAD4-44356690538E}" srcOrd="0" destOrd="0" presId="urn:microsoft.com/office/officeart/2005/8/layout/process4"/>
    <dgm:cxn modelId="{B0295E5D-B0D4-4FCA-8B6A-C87C2D96296D}" srcId="{2B4CE0A9-407A-47A3-BF9E-21FF6260171A}" destId="{CFE5CFAF-6C5D-4864-BD22-74B28F6F4BEA}" srcOrd="0" destOrd="0" parTransId="{A4ED80BD-8BFD-4C79-941B-C38ECC972FB1}" sibTransId="{AFD08A7F-5E43-4F5A-90E8-4CFD8F96E4BB}"/>
    <dgm:cxn modelId="{12823F4A-4B51-45EB-B796-6B88ABC087D8}" srcId="{2B4CE0A9-407A-47A3-BF9E-21FF6260171A}" destId="{895E5339-2027-4AE1-8A1F-663CB33D4A48}" srcOrd="1" destOrd="0" parTransId="{7D39A017-A7CA-499D-BE65-2F086E1CC202}" sibTransId="{E1856F54-89B5-43AC-B382-D8F50126CBD4}"/>
    <dgm:cxn modelId="{BB6AF358-A492-41A6-9420-B71B7A35A061}" type="presOf" srcId="{A96FE729-347F-4D7D-BD76-8D1563957FB1}" destId="{FB138C0D-7CC9-413A-B741-FB2511CA354E}" srcOrd="0" destOrd="0" presId="urn:microsoft.com/office/officeart/2005/8/layout/process4"/>
    <dgm:cxn modelId="{F7C5259B-5B66-4801-91A3-917E2CC512EA}" srcId="{CFE5CFAF-6C5D-4864-BD22-74B28F6F4BEA}" destId="{A96FE729-347F-4D7D-BD76-8D1563957FB1}" srcOrd="0" destOrd="0" parTransId="{D9BB5674-29E7-4044-B4DA-B9BFA584C1FC}" sibTransId="{FABA7CCB-AAE5-4514-9200-735EB3C55699}"/>
    <dgm:cxn modelId="{8774B8B0-EEC7-43C2-9115-14B22F1FF442}" type="presOf" srcId="{485B7940-19E0-4630-8A1A-DA42B110919A}" destId="{7843D81C-A213-42F2-A074-E83BAE4DBB8C}" srcOrd="0" destOrd="0" presId="urn:microsoft.com/office/officeart/2005/8/layout/process4"/>
    <dgm:cxn modelId="{193A4ABD-50CF-487F-A769-0EF5FA4CA083}" type="presOf" srcId="{895E5339-2027-4AE1-8A1F-663CB33D4A48}" destId="{DD0ABF3A-ED31-4F93-A12C-577CF2811383}" srcOrd="0" destOrd="0" presId="urn:microsoft.com/office/officeart/2005/8/layout/process4"/>
    <dgm:cxn modelId="{F2F5F7DD-A702-4FCB-A27D-B6886C338A53}" srcId="{CFE5CFAF-6C5D-4864-BD22-74B28F6F4BEA}" destId="{0BF2AB15-DFA3-4168-9E6F-4610420BFF6A}" srcOrd="1" destOrd="0" parTransId="{80F0AE3E-68DA-4FA1-A319-6DD632DAA814}" sibTransId="{C3D74073-A5C4-4A7E-940A-C5CD4DC5A2AF}"/>
    <dgm:cxn modelId="{E59ADAF0-6A10-40FF-96B3-09DCC40DD0A9}" type="presOf" srcId="{CFE5CFAF-6C5D-4864-BD22-74B28F6F4BEA}" destId="{897AAE3E-229B-465A-9E00-950428E9A5F6}" srcOrd="1" destOrd="0" presId="urn:microsoft.com/office/officeart/2005/8/layout/process4"/>
    <dgm:cxn modelId="{46D5F8FA-A59C-44EC-8296-343318EC4067}" type="presOf" srcId="{CFE5CFAF-6C5D-4864-BD22-74B28F6F4BEA}" destId="{0F608012-02D8-41C8-8106-166D6B6989E7}" srcOrd="0" destOrd="0" presId="urn:microsoft.com/office/officeart/2005/8/layout/process4"/>
    <dgm:cxn modelId="{C1DDA26F-FC79-42EE-8D4E-5F6A8F19511B}" type="presParOf" srcId="{F7F8B592-C706-4C14-AE83-E8665FA67D9A}" destId="{F26CE635-51BB-434D-8659-8CDAE1082467}" srcOrd="0" destOrd="0" presId="urn:microsoft.com/office/officeart/2005/8/layout/process4"/>
    <dgm:cxn modelId="{437AF250-89EC-49FB-8BED-05078CF2FDDF}" type="presParOf" srcId="{F26CE635-51BB-434D-8659-8CDAE1082467}" destId="{7843D81C-A213-42F2-A074-E83BAE4DBB8C}" srcOrd="0" destOrd="0" presId="urn:microsoft.com/office/officeart/2005/8/layout/process4"/>
    <dgm:cxn modelId="{821AAFCC-81B8-496B-80DC-5BB12720B370}" type="presParOf" srcId="{F7F8B592-C706-4C14-AE83-E8665FA67D9A}" destId="{3F574537-1600-4673-9051-EF60C6C683C2}" srcOrd="1" destOrd="0" presId="urn:microsoft.com/office/officeart/2005/8/layout/process4"/>
    <dgm:cxn modelId="{D4E64497-90E1-4DD3-94C5-F2A8F718351E}" type="presParOf" srcId="{F7F8B592-C706-4C14-AE83-E8665FA67D9A}" destId="{CB9086D6-C736-4924-A73B-37EE2355E800}" srcOrd="2" destOrd="0" presId="urn:microsoft.com/office/officeart/2005/8/layout/process4"/>
    <dgm:cxn modelId="{4326956D-74D1-45DE-BDDF-BC9EB2F9529E}" type="presParOf" srcId="{CB9086D6-C736-4924-A73B-37EE2355E800}" destId="{DD0ABF3A-ED31-4F93-A12C-577CF2811383}" srcOrd="0" destOrd="0" presId="urn:microsoft.com/office/officeart/2005/8/layout/process4"/>
    <dgm:cxn modelId="{B7674369-323C-46D1-B710-5BA45FEBB64E}" type="presParOf" srcId="{F7F8B592-C706-4C14-AE83-E8665FA67D9A}" destId="{33788D82-1DE3-423F-A3BB-972F158E0D4E}" srcOrd="3" destOrd="0" presId="urn:microsoft.com/office/officeart/2005/8/layout/process4"/>
    <dgm:cxn modelId="{7A267835-158B-476E-8721-4B70EE3EBAD6}" type="presParOf" srcId="{F7F8B592-C706-4C14-AE83-E8665FA67D9A}" destId="{9CF2D909-64E5-4E16-845E-EAB62908BC9D}" srcOrd="4" destOrd="0" presId="urn:microsoft.com/office/officeart/2005/8/layout/process4"/>
    <dgm:cxn modelId="{8D41C74F-0957-45DF-AA56-A579A3095B08}" type="presParOf" srcId="{9CF2D909-64E5-4E16-845E-EAB62908BC9D}" destId="{0F608012-02D8-41C8-8106-166D6B6989E7}" srcOrd="0" destOrd="0" presId="urn:microsoft.com/office/officeart/2005/8/layout/process4"/>
    <dgm:cxn modelId="{BF197007-A571-4E1E-AD1A-5A2C5986C84B}" type="presParOf" srcId="{9CF2D909-64E5-4E16-845E-EAB62908BC9D}" destId="{897AAE3E-229B-465A-9E00-950428E9A5F6}" srcOrd="1" destOrd="0" presId="urn:microsoft.com/office/officeart/2005/8/layout/process4"/>
    <dgm:cxn modelId="{76C60A2F-F2B7-46A7-B1DE-7ED823752CAA}" type="presParOf" srcId="{9CF2D909-64E5-4E16-845E-EAB62908BC9D}" destId="{3FB0A2AC-F177-4915-84F1-3E8DFE12BB39}" srcOrd="2" destOrd="0" presId="urn:microsoft.com/office/officeart/2005/8/layout/process4"/>
    <dgm:cxn modelId="{3977F29B-3151-449F-91A8-1B8233C7E4A0}" type="presParOf" srcId="{3FB0A2AC-F177-4915-84F1-3E8DFE12BB39}" destId="{FB138C0D-7CC9-413A-B741-FB2511CA354E}" srcOrd="0" destOrd="0" presId="urn:microsoft.com/office/officeart/2005/8/layout/process4"/>
    <dgm:cxn modelId="{31311C0F-DAB6-4B1B-8149-A4545B6BBAB5}" type="presParOf" srcId="{3FB0A2AC-F177-4915-84F1-3E8DFE12BB39}" destId="{BBF0EA50-7E1D-4DA4-AAD4-44356690538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FF13A-9A11-496D-9C1F-B540510BED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2CC800-F9C8-4EED-B0BA-00D3933AC076}">
      <dgm:prSet/>
      <dgm:spPr/>
      <dgm:t>
        <a:bodyPr/>
        <a:lstStyle/>
        <a:p>
          <a:r>
            <a:rPr lang="en-US" b="1" dirty="0"/>
            <a:t>Special Report to the Illinois General Assembly, “Examining the Sustainability of Local Government Audits”</a:t>
          </a:r>
          <a:endParaRPr lang="en-US" dirty="0"/>
        </a:p>
      </dgm:t>
    </dgm:pt>
    <dgm:pt modelId="{0ACC95A5-B6BD-44FC-9B47-2602967F7903}" type="parTrans" cxnId="{F618EB6B-8325-4384-A830-F6E4AA418D5F}">
      <dgm:prSet/>
      <dgm:spPr/>
      <dgm:t>
        <a:bodyPr/>
        <a:lstStyle/>
        <a:p>
          <a:endParaRPr lang="en-US"/>
        </a:p>
      </dgm:t>
    </dgm:pt>
    <dgm:pt modelId="{69C3E45C-9418-403B-8EA9-F53DA0E01351}" type="sibTrans" cxnId="{F618EB6B-8325-4384-A830-F6E4AA418D5F}">
      <dgm:prSet/>
      <dgm:spPr/>
      <dgm:t>
        <a:bodyPr/>
        <a:lstStyle/>
        <a:p>
          <a:endParaRPr lang="en-US"/>
        </a:p>
      </dgm:t>
    </dgm:pt>
    <dgm:pt modelId="{46C5D400-AE24-436C-A750-796F706E5D56}">
      <dgm:prSet/>
      <dgm:spPr/>
      <dgm:t>
        <a:bodyPr/>
        <a:lstStyle/>
        <a:p>
          <a:r>
            <a:rPr lang="en-US" dirty="0"/>
            <a:t>Seminal document for the General Assembly, comptroller candidates and local government stakeholder organizations</a:t>
          </a:r>
        </a:p>
      </dgm:t>
    </dgm:pt>
    <dgm:pt modelId="{6FD05C6A-1117-47B9-9269-383C5BF0A588}" type="parTrans" cxnId="{446A8C44-2DE2-4ECE-ABCE-868AB17A30A3}">
      <dgm:prSet/>
      <dgm:spPr/>
      <dgm:t>
        <a:bodyPr/>
        <a:lstStyle/>
        <a:p>
          <a:endParaRPr lang="en-US"/>
        </a:p>
      </dgm:t>
    </dgm:pt>
    <dgm:pt modelId="{ED079051-C31E-4B12-B39E-1B0F75F73D81}" type="sibTrans" cxnId="{446A8C44-2DE2-4ECE-ABCE-868AB17A30A3}">
      <dgm:prSet/>
      <dgm:spPr/>
      <dgm:t>
        <a:bodyPr/>
        <a:lstStyle/>
        <a:p>
          <a:endParaRPr lang="en-US"/>
        </a:p>
      </dgm:t>
    </dgm:pt>
    <dgm:pt modelId="{EFAA32EF-3792-4663-926E-5C32863ADBB5}">
      <dgm:prSet/>
      <dgm:spPr/>
      <dgm:t>
        <a:bodyPr/>
        <a:lstStyle/>
        <a:p>
          <a:r>
            <a:rPr lang="en-US" dirty="0"/>
            <a:t>Educate the purpose of a financial statement audit</a:t>
          </a:r>
        </a:p>
      </dgm:t>
    </dgm:pt>
    <dgm:pt modelId="{5521F98C-8833-4ADE-A032-31CE8668A5AB}" type="parTrans" cxnId="{68C7898D-D8B8-4DCD-8E25-F1FEB96B05CC}">
      <dgm:prSet/>
      <dgm:spPr/>
      <dgm:t>
        <a:bodyPr/>
        <a:lstStyle/>
        <a:p>
          <a:endParaRPr lang="en-US"/>
        </a:p>
      </dgm:t>
    </dgm:pt>
    <dgm:pt modelId="{E96B837E-5F34-4D49-8BF5-D3036FB17916}" type="sibTrans" cxnId="{68C7898D-D8B8-4DCD-8E25-F1FEB96B05CC}">
      <dgm:prSet/>
      <dgm:spPr/>
      <dgm:t>
        <a:bodyPr/>
        <a:lstStyle/>
        <a:p>
          <a:endParaRPr lang="en-US"/>
        </a:p>
      </dgm:t>
    </dgm:pt>
    <dgm:pt modelId="{2C476FD1-3591-4395-8F93-F8CC6407AECB}">
      <dgm:prSet/>
      <dgm:spPr/>
      <dgm:t>
        <a:bodyPr/>
        <a:lstStyle/>
        <a:p>
          <a:r>
            <a:rPr lang="en-US" dirty="0"/>
            <a:t>Highlight Illinois’ overreliance on financial statement audits to satisfy financial compliance filings with the comptroller</a:t>
          </a:r>
        </a:p>
      </dgm:t>
    </dgm:pt>
    <dgm:pt modelId="{7BA10FE9-7F4D-44EE-A041-7B007A868625}" type="parTrans" cxnId="{9FA1AEE4-79F8-4F76-A7B2-4930E2FC048A}">
      <dgm:prSet/>
      <dgm:spPr/>
      <dgm:t>
        <a:bodyPr/>
        <a:lstStyle/>
        <a:p>
          <a:endParaRPr lang="en-US"/>
        </a:p>
      </dgm:t>
    </dgm:pt>
    <dgm:pt modelId="{E8D50D4D-03BF-467A-BD31-52D85B4EFA90}" type="sibTrans" cxnId="{9FA1AEE4-79F8-4F76-A7B2-4930E2FC048A}">
      <dgm:prSet/>
      <dgm:spPr/>
      <dgm:t>
        <a:bodyPr/>
        <a:lstStyle/>
        <a:p>
          <a:endParaRPr lang="en-US"/>
        </a:p>
      </dgm:t>
    </dgm:pt>
    <dgm:pt modelId="{9104F147-DB9B-4F8E-B6B8-87C01B41656C}">
      <dgm:prSet/>
      <dgm:spPr/>
      <dgm:t>
        <a:bodyPr/>
        <a:lstStyle/>
        <a:p>
          <a:r>
            <a:rPr lang="en-US" dirty="0"/>
            <a:t>Provide an illustration of evolving complexities of government audit standards</a:t>
          </a:r>
        </a:p>
      </dgm:t>
    </dgm:pt>
    <dgm:pt modelId="{D008BF11-7B0C-4200-B8E4-9D967897965F}" type="parTrans" cxnId="{471831D1-1EE9-4C38-BE5D-933D47E614A0}">
      <dgm:prSet/>
      <dgm:spPr/>
      <dgm:t>
        <a:bodyPr/>
        <a:lstStyle/>
        <a:p>
          <a:endParaRPr lang="en-US"/>
        </a:p>
      </dgm:t>
    </dgm:pt>
    <dgm:pt modelId="{F906B82C-9616-444B-A054-58F7FDDBD6BA}" type="sibTrans" cxnId="{471831D1-1EE9-4C38-BE5D-933D47E614A0}">
      <dgm:prSet/>
      <dgm:spPr/>
      <dgm:t>
        <a:bodyPr/>
        <a:lstStyle/>
        <a:p>
          <a:endParaRPr lang="en-US"/>
        </a:p>
      </dgm:t>
    </dgm:pt>
    <dgm:pt modelId="{8A1B8683-2BD0-4B18-B55A-0411E4389EF3}" type="pres">
      <dgm:prSet presAssocID="{B50FF13A-9A11-496D-9C1F-B540510BEDF9}" presName="linear" presStyleCnt="0">
        <dgm:presLayoutVars>
          <dgm:animLvl val="lvl"/>
          <dgm:resizeHandles val="exact"/>
        </dgm:presLayoutVars>
      </dgm:prSet>
      <dgm:spPr/>
    </dgm:pt>
    <dgm:pt modelId="{B13087F9-30DD-45A3-A4AC-B50DE0535B20}" type="pres">
      <dgm:prSet presAssocID="{FE2CC800-F9C8-4EED-B0BA-00D3933AC076}" presName="parentText" presStyleLbl="node1" presStyleIdx="0" presStyleCnt="1">
        <dgm:presLayoutVars>
          <dgm:chMax val="0"/>
          <dgm:bulletEnabled val="1"/>
        </dgm:presLayoutVars>
      </dgm:prSet>
      <dgm:spPr/>
    </dgm:pt>
    <dgm:pt modelId="{5F2224BB-319D-4B61-92C5-937E8406522B}" type="pres">
      <dgm:prSet presAssocID="{FE2CC800-F9C8-4EED-B0BA-00D3933AC076}" presName="childText" presStyleLbl="revTx" presStyleIdx="0" presStyleCnt="1">
        <dgm:presLayoutVars>
          <dgm:bulletEnabled val="1"/>
        </dgm:presLayoutVars>
      </dgm:prSet>
      <dgm:spPr/>
    </dgm:pt>
  </dgm:ptLst>
  <dgm:cxnLst>
    <dgm:cxn modelId="{D459B42E-43D4-4F19-BEBC-FE700105DF2E}" type="presOf" srcId="{EFAA32EF-3792-4663-926E-5C32863ADBB5}" destId="{5F2224BB-319D-4B61-92C5-937E8406522B}" srcOrd="0" destOrd="1" presId="urn:microsoft.com/office/officeart/2005/8/layout/vList2"/>
    <dgm:cxn modelId="{446A8C44-2DE2-4ECE-ABCE-868AB17A30A3}" srcId="{FE2CC800-F9C8-4EED-B0BA-00D3933AC076}" destId="{46C5D400-AE24-436C-A750-796F706E5D56}" srcOrd="0" destOrd="0" parTransId="{6FD05C6A-1117-47B9-9269-383C5BF0A588}" sibTransId="{ED079051-C31E-4B12-B39E-1B0F75F73D81}"/>
    <dgm:cxn modelId="{F618EB6B-8325-4384-A830-F6E4AA418D5F}" srcId="{B50FF13A-9A11-496D-9C1F-B540510BEDF9}" destId="{FE2CC800-F9C8-4EED-B0BA-00D3933AC076}" srcOrd="0" destOrd="0" parTransId="{0ACC95A5-B6BD-44FC-9B47-2602967F7903}" sibTransId="{69C3E45C-9418-403B-8EA9-F53DA0E01351}"/>
    <dgm:cxn modelId="{36F15951-0B61-4E5C-9F93-D7B4A9C254C7}" type="presOf" srcId="{46C5D400-AE24-436C-A750-796F706E5D56}" destId="{5F2224BB-319D-4B61-92C5-937E8406522B}" srcOrd="0" destOrd="0" presId="urn:microsoft.com/office/officeart/2005/8/layout/vList2"/>
    <dgm:cxn modelId="{63EE6182-2626-4AB6-AFC2-29BE74B5517A}" type="presOf" srcId="{FE2CC800-F9C8-4EED-B0BA-00D3933AC076}" destId="{B13087F9-30DD-45A3-A4AC-B50DE0535B20}" srcOrd="0" destOrd="0" presId="urn:microsoft.com/office/officeart/2005/8/layout/vList2"/>
    <dgm:cxn modelId="{68C7898D-D8B8-4DCD-8E25-F1FEB96B05CC}" srcId="{FE2CC800-F9C8-4EED-B0BA-00D3933AC076}" destId="{EFAA32EF-3792-4663-926E-5C32863ADBB5}" srcOrd="1" destOrd="0" parTransId="{5521F98C-8833-4ADE-A032-31CE8668A5AB}" sibTransId="{E96B837E-5F34-4D49-8BF5-D3036FB17916}"/>
    <dgm:cxn modelId="{908811CA-BB69-4F0F-9F5E-A10F3A15E54B}" type="presOf" srcId="{2C476FD1-3591-4395-8F93-F8CC6407AECB}" destId="{5F2224BB-319D-4B61-92C5-937E8406522B}" srcOrd="0" destOrd="2" presId="urn:microsoft.com/office/officeart/2005/8/layout/vList2"/>
    <dgm:cxn modelId="{471831D1-1EE9-4C38-BE5D-933D47E614A0}" srcId="{FE2CC800-F9C8-4EED-B0BA-00D3933AC076}" destId="{9104F147-DB9B-4F8E-B6B8-87C01B41656C}" srcOrd="3" destOrd="0" parTransId="{D008BF11-7B0C-4200-B8E4-9D967897965F}" sibTransId="{F906B82C-9616-444B-A054-58F7FDDBD6BA}"/>
    <dgm:cxn modelId="{9FA1AEE4-79F8-4F76-A7B2-4930E2FC048A}" srcId="{FE2CC800-F9C8-4EED-B0BA-00D3933AC076}" destId="{2C476FD1-3591-4395-8F93-F8CC6407AECB}" srcOrd="2" destOrd="0" parTransId="{7BA10FE9-7F4D-44EE-A041-7B007A868625}" sibTransId="{E8D50D4D-03BF-467A-BD31-52D85B4EFA90}"/>
    <dgm:cxn modelId="{F0B23FE5-C698-4D0F-BE95-F4DCA47804D5}" type="presOf" srcId="{B50FF13A-9A11-496D-9C1F-B540510BEDF9}" destId="{8A1B8683-2BD0-4B18-B55A-0411E4389EF3}" srcOrd="0" destOrd="0" presId="urn:microsoft.com/office/officeart/2005/8/layout/vList2"/>
    <dgm:cxn modelId="{6B03FEF3-7738-46FE-8EAD-5FDFB69BB347}" type="presOf" srcId="{9104F147-DB9B-4F8E-B6B8-87C01B41656C}" destId="{5F2224BB-319D-4B61-92C5-937E8406522B}" srcOrd="0" destOrd="3" presId="urn:microsoft.com/office/officeart/2005/8/layout/vList2"/>
    <dgm:cxn modelId="{FBF5A20F-BBCB-4667-8902-4493F8D2B87D}" type="presParOf" srcId="{8A1B8683-2BD0-4B18-B55A-0411E4389EF3}" destId="{B13087F9-30DD-45A3-A4AC-B50DE0535B20}" srcOrd="0" destOrd="0" presId="urn:microsoft.com/office/officeart/2005/8/layout/vList2"/>
    <dgm:cxn modelId="{F016CE99-EB11-453E-8B76-B24DAD7EAEA2}" type="presParOf" srcId="{8A1B8683-2BD0-4B18-B55A-0411E4389EF3}" destId="{5F2224BB-319D-4B61-92C5-937E840652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B537D-A66B-4F88-B719-1627D8C0949F}"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FD10CD75-A31C-4F82-8015-5003E63DB8EB}">
      <dgm:prSet custT="1"/>
      <dgm:spPr/>
      <dgm:t>
        <a:bodyPr/>
        <a:lstStyle/>
        <a:p>
          <a:pPr>
            <a:defRPr cap="all"/>
          </a:pPr>
          <a:r>
            <a:rPr lang="en-US" sz="1600" b="0" cap="none" baseline="0" dirty="0"/>
            <a:t>Leveraging Long Term SOLUTION  [HB 5391]</a:t>
          </a:r>
        </a:p>
        <a:p>
          <a:pPr>
            <a:defRPr cap="all"/>
          </a:pPr>
          <a:r>
            <a:rPr lang="en-US" sz="1600" b="0" cap="none" baseline="0" dirty="0"/>
            <a:t>21</a:t>
          </a:r>
          <a:r>
            <a:rPr lang="en-US" sz="1600" b="0" cap="none" baseline="30000" dirty="0"/>
            <a:t>st</a:t>
          </a:r>
          <a:r>
            <a:rPr lang="en-US" sz="1600" b="0" cap="none" baseline="0" dirty="0"/>
            <a:t> century statutory reporting regime  </a:t>
          </a:r>
        </a:p>
      </dgm:t>
    </dgm:pt>
    <dgm:pt modelId="{8274A8C2-5CFB-4C6E-A841-21D34E97260F}" type="parTrans" cxnId="{1698FBA6-8328-48FE-9700-3FB59C264CB0}">
      <dgm:prSet/>
      <dgm:spPr/>
      <dgm:t>
        <a:bodyPr/>
        <a:lstStyle/>
        <a:p>
          <a:endParaRPr lang="en-US"/>
        </a:p>
      </dgm:t>
    </dgm:pt>
    <dgm:pt modelId="{1DF3779A-4237-4DD1-AAAE-40F65BD11C12}" type="sibTrans" cxnId="{1698FBA6-8328-48FE-9700-3FB59C264CB0}">
      <dgm:prSet/>
      <dgm:spPr/>
      <dgm:t>
        <a:bodyPr/>
        <a:lstStyle/>
        <a:p>
          <a:endParaRPr lang="en-US"/>
        </a:p>
      </dgm:t>
    </dgm:pt>
    <dgm:pt modelId="{958E4776-7019-4575-9D7A-99256B6005B4}">
      <dgm:prSet custT="1"/>
      <dgm:spPr/>
      <dgm:t>
        <a:bodyPr/>
        <a:lstStyle/>
        <a:p>
          <a:pPr>
            <a:defRPr cap="all"/>
          </a:pPr>
          <a:r>
            <a:rPr lang="en-US" sz="1600" b="0" i="0" cap="none" baseline="0" dirty="0"/>
            <a:t>Structural deficiencies of the Government Account Audit Act</a:t>
          </a:r>
        </a:p>
      </dgm:t>
    </dgm:pt>
    <dgm:pt modelId="{2464B89D-19B1-4943-B4BE-1ED1B5750096}" type="parTrans" cxnId="{3328DD9D-F399-4AD3-92C3-D801051513CB}">
      <dgm:prSet/>
      <dgm:spPr/>
      <dgm:t>
        <a:bodyPr/>
        <a:lstStyle/>
        <a:p>
          <a:endParaRPr lang="en-US"/>
        </a:p>
      </dgm:t>
    </dgm:pt>
    <dgm:pt modelId="{2AFA6C01-3F50-4781-83C0-47B5669B4770}" type="sibTrans" cxnId="{3328DD9D-F399-4AD3-92C3-D801051513CB}">
      <dgm:prSet/>
      <dgm:spPr/>
      <dgm:t>
        <a:bodyPr/>
        <a:lstStyle/>
        <a:p>
          <a:endParaRPr lang="en-US"/>
        </a:p>
      </dgm:t>
    </dgm:pt>
    <dgm:pt modelId="{BFB5D356-5B47-406C-BCCB-CAC110E800C7}">
      <dgm:prSet custT="1"/>
      <dgm:spPr/>
      <dgm:t>
        <a:bodyPr/>
        <a:lstStyle/>
        <a:p>
          <a:pPr>
            <a:defRPr cap="all"/>
          </a:pPr>
          <a:r>
            <a:rPr lang="en-US" sz="1600" b="0" cap="none" baseline="0" dirty="0"/>
            <a:t>Facilitate discussions – Highlight unintended downstream consequences with other legislative proposals</a:t>
          </a:r>
        </a:p>
      </dgm:t>
    </dgm:pt>
    <dgm:pt modelId="{731C4493-100F-4E1A-BD70-76CD1971C475}" type="parTrans" cxnId="{C49386FA-813E-467F-A772-7797FC08AD51}">
      <dgm:prSet/>
      <dgm:spPr/>
      <dgm:t>
        <a:bodyPr/>
        <a:lstStyle/>
        <a:p>
          <a:endParaRPr lang="en-US"/>
        </a:p>
      </dgm:t>
    </dgm:pt>
    <dgm:pt modelId="{B42D56D2-009D-4FE5-9574-42C57DDCD07A}" type="sibTrans" cxnId="{C49386FA-813E-467F-A772-7797FC08AD51}">
      <dgm:prSet/>
      <dgm:spPr/>
      <dgm:t>
        <a:bodyPr/>
        <a:lstStyle/>
        <a:p>
          <a:endParaRPr lang="en-US"/>
        </a:p>
      </dgm:t>
    </dgm:pt>
    <dgm:pt modelId="{DE99FA45-AC98-4B95-8D9F-66D5D4F0BA20}">
      <dgm:prSet custT="1"/>
      <dgm:spPr/>
      <dgm:t>
        <a:bodyPr/>
        <a:lstStyle/>
        <a:p>
          <a:pPr>
            <a:defRPr cap="all"/>
          </a:pPr>
          <a:r>
            <a:rPr lang="en-US" sz="1600" b="0" i="0" cap="none" baseline="0" dirty="0"/>
            <a:t>FY27 begins the “Audit Armageddon” with implementation of quadrennial financial audits for certain municipalities</a:t>
          </a:r>
        </a:p>
      </dgm:t>
    </dgm:pt>
    <dgm:pt modelId="{4057F355-7257-4E72-A616-1714CF368850}" type="parTrans" cxnId="{0B0DA984-209D-4B94-9CC2-05AB8CBC7631}">
      <dgm:prSet/>
      <dgm:spPr/>
      <dgm:t>
        <a:bodyPr/>
        <a:lstStyle/>
        <a:p>
          <a:endParaRPr lang="en-US"/>
        </a:p>
      </dgm:t>
    </dgm:pt>
    <dgm:pt modelId="{20163229-178C-45EA-BED3-361F0481783E}" type="sibTrans" cxnId="{0B0DA984-209D-4B94-9CC2-05AB8CBC7631}">
      <dgm:prSet/>
      <dgm:spPr/>
      <dgm:t>
        <a:bodyPr/>
        <a:lstStyle/>
        <a:p>
          <a:endParaRPr lang="en-US"/>
        </a:p>
      </dgm:t>
    </dgm:pt>
    <dgm:pt modelId="{FE6D8DC2-3F9A-417A-B7AC-EB75A4459143}">
      <dgm:prSet custT="1"/>
      <dgm:spPr/>
      <dgm:t>
        <a:bodyPr/>
        <a:lstStyle/>
        <a:p>
          <a:r>
            <a:rPr lang="en-US" sz="1600" dirty="0"/>
            <a:t>Seminal Document for the record in committee hearings + written testimony</a:t>
          </a:r>
        </a:p>
      </dgm:t>
    </dgm:pt>
    <dgm:pt modelId="{FCF6F0CB-0150-4097-B076-8E2999824366}" type="parTrans" cxnId="{86853452-C863-4905-A38C-1525195F9DCC}">
      <dgm:prSet/>
      <dgm:spPr/>
      <dgm:t>
        <a:bodyPr/>
        <a:lstStyle/>
        <a:p>
          <a:endParaRPr lang="en-US"/>
        </a:p>
      </dgm:t>
    </dgm:pt>
    <dgm:pt modelId="{5605DC75-76CB-4116-82D9-ED9C25D023E5}" type="sibTrans" cxnId="{86853452-C863-4905-A38C-1525195F9DCC}">
      <dgm:prSet/>
      <dgm:spPr/>
      <dgm:t>
        <a:bodyPr/>
        <a:lstStyle/>
        <a:p>
          <a:endParaRPr lang="en-US"/>
        </a:p>
      </dgm:t>
    </dgm:pt>
    <dgm:pt modelId="{65F6F7CE-A504-4E35-B58A-CE7D373AFE58}" type="pres">
      <dgm:prSet presAssocID="{93DB537D-A66B-4F88-B719-1627D8C0949F}" presName="linear" presStyleCnt="0">
        <dgm:presLayoutVars>
          <dgm:animLvl val="lvl"/>
          <dgm:resizeHandles val="exact"/>
        </dgm:presLayoutVars>
      </dgm:prSet>
      <dgm:spPr/>
    </dgm:pt>
    <dgm:pt modelId="{1CC87861-69DF-4BA2-87A7-1B219B1F74E1}" type="pres">
      <dgm:prSet presAssocID="{BFB5D356-5B47-406C-BCCB-CAC110E800C7}" presName="parentText" presStyleLbl="node1" presStyleIdx="0" presStyleCnt="5" custScaleY="81061" custLinFactY="-57379" custLinFactNeighborY="-100000">
        <dgm:presLayoutVars>
          <dgm:chMax val="0"/>
          <dgm:bulletEnabled val="1"/>
        </dgm:presLayoutVars>
      </dgm:prSet>
      <dgm:spPr/>
    </dgm:pt>
    <dgm:pt modelId="{7E154FE7-F65B-4229-B987-415F404C06AC}" type="pres">
      <dgm:prSet presAssocID="{B42D56D2-009D-4FE5-9574-42C57DDCD07A}" presName="spacer" presStyleCnt="0"/>
      <dgm:spPr/>
    </dgm:pt>
    <dgm:pt modelId="{934E1C8D-BC30-44F9-B418-3E2CCA5388C9}" type="pres">
      <dgm:prSet presAssocID="{958E4776-7019-4575-9D7A-99256B6005B4}" presName="parentText" presStyleLbl="node1" presStyleIdx="1" presStyleCnt="5" custLinFactY="-2009" custLinFactNeighborY="-100000">
        <dgm:presLayoutVars>
          <dgm:chMax val="0"/>
          <dgm:bulletEnabled val="1"/>
        </dgm:presLayoutVars>
      </dgm:prSet>
      <dgm:spPr/>
    </dgm:pt>
    <dgm:pt modelId="{8D58A281-C9C3-420F-8041-D48EF7DF2F90}" type="pres">
      <dgm:prSet presAssocID="{2AFA6C01-3F50-4781-83C0-47B5669B4770}" presName="spacer" presStyleCnt="0"/>
      <dgm:spPr/>
    </dgm:pt>
    <dgm:pt modelId="{2298AECD-2A84-4AD5-AB47-6BCC0BABEA67}" type="pres">
      <dgm:prSet presAssocID="{DE99FA45-AC98-4B95-8D9F-66D5D4F0BA20}" presName="parentText" presStyleLbl="node1" presStyleIdx="2" presStyleCnt="5" custScaleY="91796" custLinFactY="-917" custLinFactNeighborY="-100000">
        <dgm:presLayoutVars>
          <dgm:chMax val="0"/>
          <dgm:bulletEnabled val="1"/>
        </dgm:presLayoutVars>
      </dgm:prSet>
      <dgm:spPr/>
    </dgm:pt>
    <dgm:pt modelId="{4234EDA4-285E-4886-8C0A-AEBA185B9057}" type="pres">
      <dgm:prSet presAssocID="{20163229-178C-45EA-BED3-361F0481783E}" presName="spacer" presStyleCnt="0"/>
      <dgm:spPr/>
    </dgm:pt>
    <dgm:pt modelId="{F90D09B8-B10D-4F3E-BA84-33CA62A8ED39}" type="pres">
      <dgm:prSet presAssocID="{FE6D8DC2-3F9A-417A-B7AC-EB75A4459143}" presName="parentText" presStyleLbl="node1" presStyleIdx="3" presStyleCnt="5" custScaleY="65590" custLinFactNeighborY="-93087">
        <dgm:presLayoutVars>
          <dgm:chMax val="0"/>
          <dgm:bulletEnabled val="1"/>
        </dgm:presLayoutVars>
      </dgm:prSet>
      <dgm:spPr/>
    </dgm:pt>
    <dgm:pt modelId="{BBB2A0C8-C94F-482D-967C-AB28092117C5}" type="pres">
      <dgm:prSet presAssocID="{5605DC75-76CB-4116-82D9-ED9C25D023E5}" presName="spacer" presStyleCnt="0"/>
      <dgm:spPr/>
    </dgm:pt>
    <dgm:pt modelId="{30CA6CF1-DADE-4C89-BF5D-12A3835A0B8C}" type="pres">
      <dgm:prSet presAssocID="{FD10CD75-A31C-4F82-8015-5003E63DB8EB}" presName="parentText" presStyleLbl="node1" presStyleIdx="4" presStyleCnt="5" custLinFactY="54576" custLinFactNeighborY="100000">
        <dgm:presLayoutVars>
          <dgm:chMax val="0"/>
          <dgm:bulletEnabled val="1"/>
        </dgm:presLayoutVars>
      </dgm:prSet>
      <dgm:spPr/>
    </dgm:pt>
  </dgm:ptLst>
  <dgm:cxnLst>
    <dgm:cxn modelId="{93B51A41-7513-42C1-81B4-B52D1DB9E451}" type="presOf" srcId="{DE99FA45-AC98-4B95-8D9F-66D5D4F0BA20}" destId="{2298AECD-2A84-4AD5-AB47-6BCC0BABEA67}" srcOrd="0" destOrd="0" presId="urn:microsoft.com/office/officeart/2005/8/layout/vList2"/>
    <dgm:cxn modelId="{6203CA46-F649-4F0D-9EB1-47AC232730EE}" type="presOf" srcId="{958E4776-7019-4575-9D7A-99256B6005B4}" destId="{934E1C8D-BC30-44F9-B418-3E2CCA5388C9}" srcOrd="0" destOrd="0" presId="urn:microsoft.com/office/officeart/2005/8/layout/vList2"/>
    <dgm:cxn modelId="{86853452-C863-4905-A38C-1525195F9DCC}" srcId="{93DB537D-A66B-4F88-B719-1627D8C0949F}" destId="{FE6D8DC2-3F9A-417A-B7AC-EB75A4459143}" srcOrd="3" destOrd="0" parTransId="{FCF6F0CB-0150-4097-B076-8E2999824366}" sibTransId="{5605DC75-76CB-4116-82D9-ED9C25D023E5}"/>
    <dgm:cxn modelId="{224CB57A-C3CC-4336-994D-D006951D1711}" type="presOf" srcId="{93DB537D-A66B-4F88-B719-1627D8C0949F}" destId="{65F6F7CE-A504-4E35-B58A-CE7D373AFE58}" srcOrd="0" destOrd="0" presId="urn:microsoft.com/office/officeart/2005/8/layout/vList2"/>
    <dgm:cxn modelId="{0B0DA984-209D-4B94-9CC2-05AB8CBC7631}" srcId="{93DB537D-A66B-4F88-B719-1627D8C0949F}" destId="{DE99FA45-AC98-4B95-8D9F-66D5D4F0BA20}" srcOrd="2" destOrd="0" parTransId="{4057F355-7257-4E72-A616-1714CF368850}" sibTransId="{20163229-178C-45EA-BED3-361F0481783E}"/>
    <dgm:cxn modelId="{FD896E97-0EC2-4496-8381-54C6E269F812}" type="presOf" srcId="{FE6D8DC2-3F9A-417A-B7AC-EB75A4459143}" destId="{F90D09B8-B10D-4F3E-BA84-33CA62A8ED39}" srcOrd="0" destOrd="0" presId="urn:microsoft.com/office/officeart/2005/8/layout/vList2"/>
    <dgm:cxn modelId="{3328DD9D-F399-4AD3-92C3-D801051513CB}" srcId="{93DB537D-A66B-4F88-B719-1627D8C0949F}" destId="{958E4776-7019-4575-9D7A-99256B6005B4}" srcOrd="1" destOrd="0" parTransId="{2464B89D-19B1-4943-B4BE-1ED1B5750096}" sibTransId="{2AFA6C01-3F50-4781-83C0-47B5669B4770}"/>
    <dgm:cxn modelId="{B49330A5-6D02-4648-8521-1DB2E1EABB90}" type="presOf" srcId="{FD10CD75-A31C-4F82-8015-5003E63DB8EB}" destId="{30CA6CF1-DADE-4C89-BF5D-12A3835A0B8C}" srcOrd="0" destOrd="0" presId="urn:microsoft.com/office/officeart/2005/8/layout/vList2"/>
    <dgm:cxn modelId="{1698FBA6-8328-48FE-9700-3FB59C264CB0}" srcId="{93DB537D-A66B-4F88-B719-1627D8C0949F}" destId="{FD10CD75-A31C-4F82-8015-5003E63DB8EB}" srcOrd="4" destOrd="0" parTransId="{8274A8C2-5CFB-4C6E-A841-21D34E97260F}" sibTransId="{1DF3779A-4237-4DD1-AAAE-40F65BD11C12}"/>
    <dgm:cxn modelId="{ADA40CE4-C385-4175-A67B-0DDFB2F0F18B}" type="presOf" srcId="{BFB5D356-5B47-406C-BCCB-CAC110E800C7}" destId="{1CC87861-69DF-4BA2-87A7-1B219B1F74E1}" srcOrd="0" destOrd="0" presId="urn:microsoft.com/office/officeart/2005/8/layout/vList2"/>
    <dgm:cxn modelId="{C49386FA-813E-467F-A772-7797FC08AD51}" srcId="{93DB537D-A66B-4F88-B719-1627D8C0949F}" destId="{BFB5D356-5B47-406C-BCCB-CAC110E800C7}" srcOrd="0" destOrd="0" parTransId="{731C4493-100F-4E1A-BD70-76CD1971C475}" sibTransId="{B42D56D2-009D-4FE5-9574-42C57DDCD07A}"/>
    <dgm:cxn modelId="{EEA02E52-F9C8-4F63-96B9-C47D7BA52411}" type="presParOf" srcId="{65F6F7CE-A504-4E35-B58A-CE7D373AFE58}" destId="{1CC87861-69DF-4BA2-87A7-1B219B1F74E1}" srcOrd="0" destOrd="0" presId="urn:microsoft.com/office/officeart/2005/8/layout/vList2"/>
    <dgm:cxn modelId="{A0833FDC-C3E0-4E39-9FB4-44D57F5D13D9}" type="presParOf" srcId="{65F6F7CE-A504-4E35-B58A-CE7D373AFE58}" destId="{7E154FE7-F65B-4229-B987-415F404C06AC}" srcOrd="1" destOrd="0" presId="urn:microsoft.com/office/officeart/2005/8/layout/vList2"/>
    <dgm:cxn modelId="{976218B9-ADC3-4BF0-BC21-0764B8A17953}" type="presParOf" srcId="{65F6F7CE-A504-4E35-B58A-CE7D373AFE58}" destId="{934E1C8D-BC30-44F9-B418-3E2CCA5388C9}" srcOrd="2" destOrd="0" presId="urn:microsoft.com/office/officeart/2005/8/layout/vList2"/>
    <dgm:cxn modelId="{DB553B98-6E67-46E3-AC7B-1263BC4C6527}" type="presParOf" srcId="{65F6F7CE-A504-4E35-B58A-CE7D373AFE58}" destId="{8D58A281-C9C3-420F-8041-D48EF7DF2F90}" srcOrd="3" destOrd="0" presId="urn:microsoft.com/office/officeart/2005/8/layout/vList2"/>
    <dgm:cxn modelId="{9314495C-20C7-47BF-A1EA-C272BC4EF77F}" type="presParOf" srcId="{65F6F7CE-A504-4E35-B58A-CE7D373AFE58}" destId="{2298AECD-2A84-4AD5-AB47-6BCC0BABEA67}" srcOrd="4" destOrd="0" presId="urn:microsoft.com/office/officeart/2005/8/layout/vList2"/>
    <dgm:cxn modelId="{8CF36C34-1722-4FC3-93ED-1250EE62EF88}" type="presParOf" srcId="{65F6F7CE-A504-4E35-B58A-CE7D373AFE58}" destId="{4234EDA4-285E-4886-8C0A-AEBA185B9057}" srcOrd="5" destOrd="0" presId="urn:microsoft.com/office/officeart/2005/8/layout/vList2"/>
    <dgm:cxn modelId="{A38381FA-93EF-4ED4-B8E9-0903209566F4}" type="presParOf" srcId="{65F6F7CE-A504-4E35-B58A-CE7D373AFE58}" destId="{F90D09B8-B10D-4F3E-BA84-33CA62A8ED39}" srcOrd="6" destOrd="0" presId="urn:microsoft.com/office/officeart/2005/8/layout/vList2"/>
    <dgm:cxn modelId="{F5E81159-16A0-4353-8604-7A176F786A08}" type="presParOf" srcId="{65F6F7CE-A504-4E35-B58A-CE7D373AFE58}" destId="{BBB2A0C8-C94F-482D-967C-AB28092117C5}" srcOrd="7" destOrd="0" presId="urn:microsoft.com/office/officeart/2005/8/layout/vList2"/>
    <dgm:cxn modelId="{589EAA9C-C54F-437B-9022-79ECC88FEF7B}" type="presParOf" srcId="{65F6F7CE-A504-4E35-B58A-CE7D373AFE58}" destId="{30CA6CF1-DADE-4C89-BF5D-12A3835A0B8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D81C-A213-42F2-A074-E83BAE4DBB8C}">
      <dsp:nvSpPr>
        <dsp:cNvPr id="0" name=""/>
        <dsp:cNvSpPr/>
      </dsp:nvSpPr>
      <dsp:spPr>
        <a:xfrm>
          <a:off x="0" y="3275482"/>
          <a:ext cx="10515600" cy="10750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Develop reporting framework incorporating 21</a:t>
          </a:r>
          <a:r>
            <a:rPr lang="en-US" sz="2200" kern="1200" baseline="30000" dirty="0"/>
            <a:t>st</a:t>
          </a:r>
          <a:r>
            <a:rPr lang="en-US" sz="2200" kern="1200" dirty="0"/>
            <a:t> century audit and reporting practices to ensure local government accountability in key fiscal and compliance areas</a:t>
          </a:r>
        </a:p>
      </dsp:txBody>
      <dsp:txXfrm>
        <a:off x="0" y="3275482"/>
        <a:ext cx="10515600" cy="1075086"/>
      </dsp:txXfrm>
    </dsp:sp>
    <dsp:sp modelId="{DD0ABF3A-ED31-4F93-A12C-577CF2811383}">
      <dsp:nvSpPr>
        <dsp:cNvPr id="0" name=""/>
        <dsp:cNvSpPr/>
      </dsp:nvSpPr>
      <dsp:spPr>
        <a:xfrm rot="10800000">
          <a:off x="0" y="1638125"/>
          <a:ext cx="10515600" cy="16534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Field work on small, medium and large size local governments</a:t>
          </a:r>
        </a:p>
      </dsp:txBody>
      <dsp:txXfrm rot="10800000">
        <a:off x="0" y="1638125"/>
        <a:ext cx="10515600" cy="1074383"/>
      </dsp:txXfrm>
    </dsp:sp>
    <dsp:sp modelId="{897AAE3E-229B-465A-9E00-950428E9A5F6}">
      <dsp:nvSpPr>
        <dsp:cNvPr id="0" name=""/>
        <dsp:cNvSpPr/>
      </dsp:nvSpPr>
      <dsp:spPr>
        <a:xfrm rot="10800000">
          <a:off x="0" y="0"/>
          <a:ext cx="10515600" cy="16534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Extensive research project to identify challenges of </a:t>
          </a:r>
        </a:p>
        <a:p>
          <a:pPr marL="0" lvl="0" indent="0" algn="ctr" defTabSz="800100">
            <a:lnSpc>
              <a:spcPct val="90000"/>
            </a:lnSpc>
            <a:spcBef>
              <a:spcPct val="0"/>
            </a:spcBef>
            <a:spcAft>
              <a:spcPct val="35000"/>
            </a:spcAft>
            <a:buNone/>
          </a:pPr>
          <a:r>
            <a:rPr lang="en-US" sz="1800" kern="1200" dirty="0"/>
            <a:t>local government financial reporting challenges</a:t>
          </a:r>
        </a:p>
      </dsp:txBody>
      <dsp:txXfrm rot="-10800000">
        <a:off x="0" y="0"/>
        <a:ext cx="10515600" cy="580372"/>
      </dsp:txXfrm>
    </dsp:sp>
    <dsp:sp modelId="{FB138C0D-7CC9-413A-B741-FB2511CA354E}">
      <dsp:nvSpPr>
        <dsp:cNvPr id="0" name=""/>
        <dsp:cNvSpPr/>
      </dsp:nvSpPr>
      <dsp:spPr>
        <a:xfrm>
          <a:off x="0" y="581141"/>
          <a:ext cx="5257799" cy="4943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Identifying the problems</a:t>
          </a:r>
        </a:p>
      </dsp:txBody>
      <dsp:txXfrm>
        <a:off x="0" y="581141"/>
        <a:ext cx="5257799" cy="494391"/>
      </dsp:txXfrm>
    </dsp:sp>
    <dsp:sp modelId="{BBF0EA50-7E1D-4DA4-AAD4-44356690538E}">
      <dsp:nvSpPr>
        <dsp:cNvPr id="0" name=""/>
        <dsp:cNvSpPr/>
      </dsp:nvSpPr>
      <dsp:spPr>
        <a:xfrm>
          <a:off x="5257800" y="581141"/>
          <a:ext cx="5257799" cy="4943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Providing a long-term solution</a:t>
          </a:r>
        </a:p>
      </dsp:txBody>
      <dsp:txXfrm>
        <a:off x="5257800" y="581141"/>
        <a:ext cx="5257799" cy="494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087F9-30DD-45A3-A4AC-B50DE0535B20}">
      <dsp:nvSpPr>
        <dsp:cNvPr id="0" name=""/>
        <dsp:cNvSpPr/>
      </dsp:nvSpPr>
      <dsp:spPr>
        <a:xfrm>
          <a:off x="0" y="31322"/>
          <a:ext cx="5257801" cy="16415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Special Report to the Illinois General Assembly, “Examining the Sustainability of Local Government Audits”</a:t>
          </a:r>
          <a:endParaRPr lang="en-US" sz="2300" kern="1200" dirty="0"/>
        </a:p>
      </dsp:txBody>
      <dsp:txXfrm>
        <a:off x="80132" y="111454"/>
        <a:ext cx="5097537" cy="1481245"/>
      </dsp:txXfrm>
    </dsp:sp>
    <dsp:sp modelId="{5F2224BB-319D-4B61-92C5-937E8406522B}">
      <dsp:nvSpPr>
        <dsp:cNvPr id="0" name=""/>
        <dsp:cNvSpPr/>
      </dsp:nvSpPr>
      <dsp:spPr>
        <a:xfrm>
          <a:off x="0" y="1672832"/>
          <a:ext cx="5257801" cy="276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Seminal document for the General Assembly, comptroller candidates and local government stakeholder organizations</a:t>
          </a:r>
        </a:p>
        <a:p>
          <a:pPr marL="171450" lvl="1" indent="-171450" algn="l" defTabSz="800100">
            <a:lnSpc>
              <a:spcPct val="90000"/>
            </a:lnSpc>
            <a:spcBef>
              <a:spcPct val="0"/>
            </a:spcBef>
            <a:spcAft>
              <a:spcPct val="20000"/>
            </a:spcAft>
            <a:buChar char="•"/>
          </a:pPr>
          <a:r>
            <a:rPr lang="en-US" sz="1800" kern="1200" dirty="0"/>
            <a:t>Educate the purpose of a financial statement audit</a:t>
          </a:r>
        </a:p>
        <a:p>
          <a:pPr marL="171450" lvl="1" indent="-171450" algn="l" defTabSz="800100">
            <a:lnSpc>
              <a:spcPct val="90000"/>
            </a:lnSpc>
            <a:spcBef>
              <a:spcPct val="0"/>
            </a:spcBef>
            <a:spcAft>
              <a:spcPct val="20000"/>
            </a:spcAft>
            <a:buChar char="•"/>
          </a:pPr>
          <a:r>
            <a:rPr lang="en-US" sz="1800" kern="1200" dirty="0"/>
            <a:t>Highlight Illinois’ overreliance on financial statement audits to satisfy financial compliance filings with the comptroller</a:t>
          </a:r>
        </a:p>
        <a:p>
          <a:pPr marL="171450" lvl="1" indent="-171450" algn="l" defTabSz="800100">
            <a:lnSpc>
              <a:spcPct val="90000"/>
            </a:lnSpc>
            <a:spcBef>
              <a:spcPct val="0"/>
            </a:spcBef>
            <a:spcAft>
              <a:spcPct val="20000"/>
            </a:spcAft>
            <a:buChar char="•"/>
          </a:pPr>
          <a:r>
            <a:rPr lang="en-US" sz="1800" kern="1200" dirty="0"/>
            <a:t>Provide an illustration of evolving complexities of government audit standards</a:t>
          </a:r>
        </a:p>
      </dsp:txBody>
      <dsp:txXfrm>
        <a:off x="0" y="1672832"/>
        <a:ext cx="5257801" cy="2761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87861-69DF-4BA2-87A7-1B219B1F74E1}">
      <dsp:nvSpPr>
        <dsp:cNvPr id="0" name=""/>
        <dsp:cNvSpPr/>
      </dsp:nvSpPr>
      <dsp:spPr>
        <a:xfrm>
          <a:off x="0" y="0"/>
          <a:ext cx="4893189" cy="81942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b="0" kern="1200" cap="none" baseline="0" dirty="0"/>
            <a:t>Facilitate discussions – Highlight unintended downstream consequences with other legislative proposals</a:t>
          </a:r>
        </a:p>
      </dsp:txBody>
      <dsp:txXfrm>
        <a:off x="40001" y="40001"/>
        <a:ext cx="4813187" cy="739427"/>
      </dsp:txXfrm>
    </dsp:sp>
    <dsp:sp modelId="{934E1C8D-BC30-44F9-B418-3E2CCA5388C9}">
      <dsp:nvSpPr>
        <dsp:cNvPr id="0" name=""/>
        <dsp:cNvSpPr/>
      </dsp:nvSpPr>
      <dsp:spPr>
        <a:xfrm>
          <a:off x="0" y="845066"/>
          <a:ext cx="4893189" cy="101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b="0" i="0" kern="1200" cap="none" baseline="0" dirty="0"/>
            <a:t>Structural deficiencies of the Government Account Audit Act</a:t>
          </a:r>
        </a:p>
      </dsp:txBody>
      <dsp:txXfrm>
        <a:off x="49347" y="894413"/>
        <a:ext cx="4794495" cy="912186"/>
      </dsp:txXfrm>
    </dsp:sp>
    <dsp:sp modelId="{2298AECD-2A84-4AD5-AB47-6BCC0BABEA67}">
      <dsp:nvSpPr>
        <dsp:cNvPr id="0" name=""/>
        <dsp:cNvSpPr/>
      </dsp:nvSpPr>
      <dsp:spPr>
        <a:xfrm>
          <a:off x="0" y="2022505"/>
          <a:ext cx="4893189" cy="92794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b="0" i="0" kern="1200" cap="none" baseline="0" dirty="0"/>
            <a:t>FY27 begins the “Audit Armageddon” with implementation of quadrennial financial audits for certain municipalities</a:t>
          </a:r>
        </a:p>
      </dsp:txBody>
      <dsp:txXfrm>
        <a:off x="45299" y="2067804"/>
        <a:ext cx="4802591" cy="837349"/>
      </dsp:txXfrm>
    </dsp:sp>
    <dsp:sp modelId="{F90D09B8-B10D-4F3E-BA84-33CA62A8ED39}">
      <dsp:nvSpPr>
        <dsp:cNvPr id="0" name=""/>
        <dsp:cNvSpPr/>
      </dsp:nvSpPr>
      <dsp:spPr>
        <a:xfrm>
          <a:off x="0" y="3125993"/>
          <a:ext cx="4893189" cy="66303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Seminal Document for the record in committee hearings + written testimony</a:t>
          </a:r>
        </a:p>
      </dsp:txBody>
      <dsp:txXfrm>
        <a:off x="32367" y="3158360"/>
        <a:ext cx="4828455" cy="598302"/>
      </dsp:txXfrm>
    </dsp:sp>
    <dsp:sp modelId="{30CA6CF1-DADE-4C89-BF5D-12A3835A0B8C}">
      <dsp:nvSpPr>
        <dsp:cNvPr id="0" name=""/>
        <dsp:cNvSpPr/>
      </dsp:nvSpPr>
      <dsp:spPr>
        <a:xfrm>
          <a:off x="0" y="4135265"/>
          <a:ext cx="4893189" cy="101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b="0" kern="1200" cap="none" baseline="0" dirty="0"/>
            <a:t>Leveraging Long Term SOLUTION  [HB 5391]</a:t>
          </a:r>
        </a:p>
        <a:p>
          <a:pPr marL="0" lvl="0" indent="0" algn="l" defTabSz="711200">
            <a:lnSpc>
              <a:spcPct val="90000"/>
            </a:lnSpc>
            <a:spcBef>
              <a:spcPct val="0"/>
            </a:spcBef>
            <a:spcAft>
              <a:spcPct val="35000"/>
            </a:spcAft>
            <a:buNone/>
            <a:defRPr cap="all"/>
          </a:pPr>
          <a:r>
            <a:rPr lang="en-US" sz="1600" b="0" kern="1200" cap="none" baseline="0" dirty="0"/>
            <a:t>21</a:t>
          </a:r>
          <a:r>
            <a:rPr lang="en-US" sz="1600" b="0" kern="1200" cap="none" baseline="30000" dirty="0"/>
            <a:t>st</a:t>
          </a:r>
          <a:r>
            <a:rPr lang="en-US" sz="1600" b="0" kern="1200" cap="none" baseline="0" dirty="0"/>
            <a:t> century statutory reporting regime  </a:t>
          </a:r>
        </a:p>
      </dsp:txBody>
      <dsp:txXfrm>
        <a:off x="49347" y="4184612"/>
        <a:ext cx="4794495"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64BB8476-9165-4DEB-BF25-8E42E908445D}" type="datetimeFigureOut">
              <a:rPr lang="en-US" smtClean="0"/>
              <a:t>3/22/2026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F9BB817B-B714-40C7-83A3-66E21CCE2679}" type="slidenum">
              <a:rPr lang="en-US" smtClean="0"/>
              <a:t>‹#›</a:t>
            </a:fld>
            <a:endParaRPr lang="en-US" dirty="0"/>
          </a:p>
        </p:txBody>
      </p:sp>
    </p:spTree>
    <p:extLst>
      <p:ext uri="{BB962C8B-B14F-4D97-AF65-F5344CB8AC3E}">
        <p14:creationId xmlns:p14="http://schemas.microsoft.com/office/powerpoint/2010/main" val="37606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CAF9-0784-9D35-6D39-2B24904D07C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37A52070-05CB-0C36-424E-573A16CF578F}"/>
              </a:ext>
            </a:extLst>
          </p:cNvPr>
          <p:cNvSpPr>
            <a:spLocks noGrp="1"/>
          </p:cNvSpPr>
          <p:nvPr>
            <p:ph type="body" idx="1"/>
          </p:nvPr>
        </p:nvSpPr>
        <p:spPr>
          <a:xfrm>
            <a:off x="515594" y="3727459"/>
            <a:ext cx="5476479" cy="4177673"/>
          </a:xfrm>
          <a:prstGeom prst="rect">
            <a:avLst/>
          </a:prstGeom>
        </p:spPr>
        <p:txBody>
          <a:bodyPr>
            <a:normAutofit/>
          </a:bodyPr>
          <a:lstStyle/>
          <a:p>
            <a:endParaRPr lang="en-US" dirty="0"/>
          </a:p>
        </p:txBody>
      </p:sp>
      <p:sp>
        <p:nvSpPr>
          <p:cNvPr id="9" name="Slide Image Placeholder 5">
            <a:extLst>
              <a:ext uri="{FF2B5EF4-FFF2-40B4-BE49-F238E27FC236}">
                <a16:creationId xmlns:a16="http://schemas.microsoft.com/office/drawing/2014/main" id="{740A8446-7D4D-D79A-4C07-058F4E341C0F}"/>
              </a:ext>
            </a:extLst>
          </p:cNvPr>
          <p:cNvSpPr>
            <a:spLocks noGrp="1" noRot="1" noChangeAspect="1"/>
          </p:cNvSpPr>
          <p:nvPr>
            <p:ph type="sldImg" idx="2"/>
          </p:nvPr>
        </p:nvSpPr>
        <p:spPr>
          <a:xfrm>
            <a:off x="963613" y="527050"/>
            <a:ext cx="5037137" cy="2833688"/>
          </a:xfrm>
        </p:spPr>
        <p:txBody>
          <a:bodyPr/>
          <a:lstStyle/>
          <a:p>
            <a:endParaRPr lang="en-US" dirty="0"/>
          </a:p>
        </p:txBody>
      </p:sp>
    </p:spTree>
    <p:extLst>
      <p:ext uri="{BB962C8B-B14F-4D97-AF65-F5344CB8AC3E}">
        <p14:creationId xmlns:p14="http://schemas.microsoft.com/office/powerpoint/2010/main" val="383781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D427-B101-550B-AD9F-05185605C2A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7EFC878-BA69-1B0B-A5C4-917C5B723F95}"/>
              </a:ext>
            </a:extLst>
          </p:cNvPr>
          <p:cNvSpPr>
            <a:spLocks noGrp="1"/>
          </p:cNvSpPr>
          <p:nvPr>
            <p:ph type="body" idx="1"/>
          </p:nvPr>
        </p:nvSpPr>
        <p:spPr>
          <a:xfrm>
            <a:off x="515594" y="3727459"/>
            <a:ext cx="5476479" cy="4177673"/>
          </a:xfrm>
          <a:prstGeom prst="rect">
            <a:avLst/>
          </a:prstGeom>
        </p:spPr>
        <p:txBody>
          <a:bodyPr>
            <a:normAutofit/>
          </a:bodyPr>
          <a:lstStyle/>
          <a:p>
            <a:endParaRPr lang="en-US" dirty="0"/>
          </a:p>
        </p:txBody>
      </p:sp>
      <p:sp>
        <p:nvSpPr>
          <p:cNvPr id="9" name="Slide Image Placeholder 5">
            <a:extLst>
              <a:ext uri="{FF2B5EF4-FFF2-40B4-BE49-F238E27FC236}">
                <a16:creationId xmlns:a16="http://schemas.microsoft.com/office/drawing/2014/main" id="{55DC6C71-BEB3-8934-3DA0-805BC5BED24F}"/>
              </a:ext>
            </a:extLst>
          </p:cNvPr>
          <p:cNvSpPr>
            <a:spLocks noGrp="1" noRot="1" noChangeAspect="1"/>
          </p:cNvSpPr>
          <p:nvPr>
            <p:ph type="sldImg" idx="2"/>
          </p:nvPr>
        </p:nvSpPr>
        <p:spPr>
          <a:xfrm>
            <a:off x="963613" y="527050"/>
            <a:ext cx="5037137" cy="2833688"/>
          </a:xfrm>
        </p:spPr>
        <p:txBody>
          <a:bodyPr/>
          <a:lstStyle/>
          <a:p>
            <a:endParaRPr lang="en-US" dirty="0"/>
          </a:p>
        </p:txBody>
      </p:sp>
    </p:spTree>
    <p:extLst>
      <p:ext uri="{BB962C8B-B14F-4D97-AF65-F5344CB8AC3E}">
        <p14:creationId xmlns:p14="http://schemas.microsoft.com/office/powerpoint/2010/main" val="31540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3FF78-1E7D-4808-0014-BBC4C384570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44DE338-5AF0-FEEF-8694-5D1D418DF98D}"/>
              </a:ext>
            </a:extLst>
          </p:cNvPr>
          <p:cNvSpPr>
            <a:spLocks noGrp="1"/>
          </p:cNvSpPr>
          <p:nvPr>
            <p:ph type="body" idx="1"/>
          </p:nvPr>
        </p:nvSpPr>
        <p:spPr>
          <a:xfrm>
            <a:off x="515594" y="3727459"/>
            <a:ext cx="5476479" cy="4177673"/>
          </a:xfrm>
          <a:prstGeom prst="rect">
            <a:avLst/>
          </a:prstGeom>
        </p:spPr>
        <p:txBody>
          <a:bodyPr>
            <a:normAutofit/>
          </a:bodyPr>
          <a:lstStyle/>
          <a:p>
            <a:endParaRPr lang="en-US" dirty="0"/>
          </a:p>
        </p:txBody>
      </p:sp>
      <p:sp>
        <p:nvSpPr>
          <p:cNvPr id="9" name="Slide Image Placeholder 5">
            <a:extLst>
              <a:ext uri="{FF2B5EF4-FFF2-40B4-BE49-F238E27FC236}">
                <a16:creationId xmlns:a16="http://schemas.microsoft.com/office/drawing/2014/main" id="{C2FFD38B-CF9B-A314-A679-F5F62E5CAD02}"/>
              </a:ext>
            </a:extLst>
          </p:cNvPr>
          <p:cNvSpPr>
            <a:spLocks noGrp="1" noRot="1" noChangeAspect="1"/>
          </p:cNvSpPr>
          <p:nvPr>
            <p:ph type="sldImg" idx="2"/>
          </p:nvPr>
        </p:nvSpPr>
        <p:spPr>
          <a:xfrm>
            <a:off x="963613" y="527050"/>
            <a:ext cx="5037137" cy="2833688"/>
          </a:xfrm>
        </p:spPr>
        <p:txBody>
          <a:bodyPr/>
          <a:lstStyle/>
          <a:p>
            <a:endParaRPr lang="en-US" dirty="0"/>
          </a:p>
        </p:txBody>
      </p:sp>
    </p:spTree>
    <p:extLst>
      <p:ext uri="{BB962C8B-B14F-4D97-AF65-F5344CB8AC3E}">
        <p14:creationId xmlns:p14="http://schemas.microsoft.com/office/powerpoint/2010/main" val="247565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A6BA-E716-D7EA-CDAD-CBEC7010C3E6}"/>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E7934B87-C117-3F67-9228-3AA1973D4F08}"/>
              </a:ext>
            </a:extLst>
          </p:cNvPr>
          <p:cNvSpPr>
            <a:spLocks noGrp="1"/>
          </p:cNvSpPr>
          <p:nvPr>
            <p:ph type="body" idx="1"/>
          </p:nvPr>
        </p:nvSpPr>
        <p:spPr>
          <a:xfrm>
            <a:off x="515594" y="3727459"/>
            <a:ext cx="5476479" cy="4177673"/>
          </a:xfrm>
          <a:prstGeom prst="rect">
            <a:avLst/>
          </a:prstGeom>
        </p:spPr>
        <p:txBody>
          <a:bodyPr>
            <a:normAutofit/>
          </a:bodyPr>
          <a:lstStyle/>
          <a:p>
            <a:endParaRPr lang="en-US" dirty="0"/>
          </a:p>
        </p:txBody>
      </p:sp>
      <p:sp>
        <p:nvSpPr>
          <p:cNvPr id="9" name="Slide Image Placeholder 5">
            <a:extLst>
              <a:ext uri="{FF2B5EF4-FFF2-40B4-BE49-F238E27FC236}">
                <a16:creationId xmlns:a16="http://schemas.microsoft.com/office/drawing/2014/main" id="{5E5E07D5-4791-0F17-01E2-0487C8313C7F}"/>
              </a:ext>
            </a:extLst>
          </p:cNvPr>
          <p:cNvSpPr>
            <a:spLocks noGrp="1" noRot="1" noChangeAspect="1"/>
          </p:cNvSpPr>
          <p:nvPr>
            <p:ph type="sldImg" idx="2"/>
          </p:nvPr>
        </p:nvSpPr>
        <p:spPr>
          <a:xfrm>
            <a:off x="963613" y="527050"/>
            <a:ext cx="5037137" cy="2833688"/>
          </a:xfrm>
        </p:spPr>
        <p:txBody>
          <a:bodyPr/>
          <a:lstStyle/>
          <a:p>
            <a:endParaRPr lang="en-US" dirty="0"/>
          </a:p>
        </p:txBody>
      </p:sp>
    </p:spTree>
    <p:extLst>
      <p:ext uri="{BB962C8B-B14F-4D97-AF65-F5344CB8AC3E}">
        <p14:creationId xmlns:p14="http://schemas.microsoft.com/office/powerpoint/2010/main" val="80007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CA68-6A14-F66D-C8A0-7B6DC5979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CC8CB4-5C0F-63BD-45A8-055AA4FF4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A9400E-8B5A-317E-414F-40C6C87F4F02}"/>
              </a:ext>
            </a:extLst>
          </p:cNvPr>
          <p:cNvSpPr>
            <a:spLocks noGrp="1"/>
          </p:cNvSpPr>
          <p:nvPr>
            <p:ph type="dt" sz="half" idx="10"/>
          </p:nvPr>
        </p:nvSpPr>
        <p:spPr/>
        <p:txBody>
          <a:bodyPr/>
          <a:lstStyle/>
          <a:p>
            <a:fld id="{7E573E6A-8B48-4336-96F5-0B0E2FB22D0A}" type="datetime1">
              <a:rPr lang="en-US" smtClean="0"/>
              <a:t>3/22/2026</a:t>
            </a:fld>
            <a:endParaRPr lang="en-US" dirty="0"/>
          </a:p>
        </p:txBody>
      </p:sp>
      <p:sp>
        <p:nvSpPr>
          <p:cNvPr id="5" name="Footer Placeholder 4">
            <a:extLst>
              <a:ext uri="{FF2B5EF4-FFF2-40B4-BE49-F238E27FC236}">
                <a16:creationId xmlns:a16="http://schemas.microsoft.com/office/drawing/2014/main" id="{9359CF2F-08A6-29ED-1184-66E6B28225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382416-415D-05F6-87E4-DC173D8C2D05}"/>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105303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5FC4-6716-56BD-CBDF-E9C53A67E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3A1329-72A2-5499-36F1-A31D55421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C0B40-6CC8-02AF-AACC-48F8FA577D23}"/>
              </a:ext>
            </a:extLst>
          </p:cNvPr>
          <p:cNvSpPr>
            <a:spLocks noGrp="1"/>
          </p:cNvSpPr>
          <p:nvPr>
            <p:ph type="dt" sz="half" idx="10"/>
          </p:nvPr>
        </p:nvSpPr>
        <p:spPr/>
        <p:txBody>
          <a:bodyPr/>
          <a:lstStyle/>
          <a:p>
            <a:fld id="{5468AB0E-3B8C-4A2C-AEEC-5CDC80ECD99C}" type="datetime1">
              <a:rPr lang="en-US" smtClean="0"/>
              <a:t>3/22/2026</a:t>
            </a:fld>
            <a:endParaRPr lang="en-US" dirty="0"/>
          </a:p>
        </p:txBody>
      </p:sp>
      <p:sp>
        <p:nvSpPr>
          <p:cNvPr id="5" name="Footer Placeholder 4">
            <a:extLst>
              <a:ext uri="{FF2B5EF4-FFF2-40B4-BE49-F238E27FC236}">
                <a16:creationId xmlns:a16="http://schemas.microsoft.com/office/drawing/2014/main" id="{8685B529-6777-751D-E18D-E289C324CD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77F9BD-A0C2-8CD6-E6F4-5758D576E2EC}"/>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15862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0A9FF-B254-7CDD-A876-B4113ABB54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BCE0A-7CA3-F715-90FD-B74359F58E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078F-CE2C-6C8A-39DC-159182645BEE}"/>
              </a:ext>
            </a:extLst>
          </p:cNvPr>
          <p:cNvSpPr>
            <a:spLocks noGrp="1"/>
          </p:cNvSpPr>
          <p:nvPr>
            <p:ph type="dt" sz="half" idx="10"/>
          </p:nvPr>
        </p:nvSpPr>
        <p:spPr/>
        <p:txBody>
          <a:bodyPr/>
          <a:lstStyle/>
          <a:p>
            <a:fld id="{E3030532-D92C-47E8-BF65-0D282A71F7DD}" type="datetime1">
              <a:rPr lang="en-US" smtClean="0"/>
              <a:t>3/22/2026</a:t>
            </a:fld>
            <a:endParaRPr lang="en-US" dirty="0"/>
          </a:p>
        </p:txBody>
      </p:sp>
      <p:sp>
        <p:nvSpPr>
          <p:cNvPr id="5" name="Footer Placeholder 4">
            <a:extLst>
              <a:ext uri="{FF2B5EF4-FFF2-40B4-BE49-F238E27FC236}">
                <a16:creationId xmlns:a16="http://schemas.microsoft.com/office/drawing/2014/main" id="{7BDDDD0E-12FE-57AA-FAEE-36B3A5725F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92D892-2E30-8039-AAF1-7BC0DEE6800A}"/>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2717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14B4-030C-CCF9-C23D-5FFC05704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E15E5-252D-4143-57EA-542A510E8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D635D-40A5-14AA-5E78-7BB81819D7C6}"/>
              </a:ext>
            </a:extLst>
          </p:cNvPr>
          <p:cNvSpPr>
            <a:spLocks noGrp="1"/>
          </p:cNvSpPr>
          <p:nvPr>
            <p:ph type="dt" sz="half" idx="10"/>
          </p:nvPr>
        </p:nvSpPr>
        <p:spPr/>
        <p:txBody>
          <a:bodyPr/>
          <a:lstStyle/>
          <a:p>
            <a:fld id="{7F0D9DB1-EFE6-43C6-98B5-17F4BEAB2908}" type="datetime1">
              <a:rPr lang="en-US" smtClean="0"/>
              <a:t>3/22/2026</a:t>
            </a:fld>
            <a:endParaRPr lang="en-US" dirty="0"/>
          </a:p>
        </p:txBody>
      </p:sp>
      <p:sp>
        <p:nvSpPr>
          <p:cNvPr id="5" name="Footer Placeholder 4">
            <a:extLst>
              <a:ext uri="{FF2B5EF4-FFF2-40B4-BE49-F238E27FC236}">
                <a16:creationId xmlns:a16="http://schemas.microsoft.com/office/drawing/2014/main" id="{96D5E86D-A9D8-1E2E-5F6B-A13D846416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A00190-D633-2E74-1CE0-A72534F8BAEA}"/>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254597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FC8B-D44B-7658-23C6-F16773E40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23A1B-09B0-739F-4CD0-8F91788C82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A04FD-D967-B2DC-8A01-F77415E1A9A9}"/>
              </a:ext>
            </a:extLst>
          </p:cNvPr>
          <p:cNvSpPr>
            <a:spLocks noGrp="1"/>
          </p:cNvSpPr>
          <p:nvPr>
            <p:ph type="dt" sz="half" idx="10"/>
          </p:nvPr>
        </p:nvSpPr>
        <p:spPr/>
        <p:txBody>
          <a:bodyPr/>
          <a:lstStyle/>
          <a:p>
            <a:fld id="{BF6528F7-8366-4896-ADC2-5ED2BDF040F8}" type="datetime1">
              <a:rPr lang="en-US" smtClean="0"/>
              <a:t>3/22/2026</a:t>
            </a:fld>
            <a:endParaRPr lang="en-US" dirty="0"/>
          </a:p>
        </p:txBody>
      </p:sp>
      <p:sp>
        <p:nvSpPr>
          <p:cNvPr id="5" name="Footer Placeholder 4">
            <a:extLst>
              <a:ext uri="{FF2B5EF4-FFF2-40B4-BE49-F238E27FC236}">
                <a16:creationId xmlns:a16="http://schemas.microsoft.com/office/drawing/2014/main" id="{5988FB5D-604B-91FA-5158-57117DF570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A7FB0A-D460-1EC6-EB49-782D7E4E6E2D}"/>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85996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995B-35B1-B197-D299-881195195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CEA12-F864-0101-05D8-305209BAD4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36C282-12F7-C8A5-FA5E-421F113E7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5CC01-EDC8-77DC-0CC0-7408D55107AC}"/>
              </a:ext>
            </a:extLst>
          </p:cNvPr>
          <p:cNvSpPr>
            <a:spLocks noGrp="1"/>
          </p:cNvSpPr>
          <p:nvPr>
            <p:ph type="dt" sz="half" idx="10"/>
          </p:nvPr>
        </p:nvSpPr>
        <p:spPr/>
        <p:txBody>
          <a:bodyPr/>
          <a:lstStyle/>
          <a:p>
            <a:fld id="{242B4437-1A3D-4623-87A7-66895605E61A}" type="datetime1">
              <a:rPr lang="en-US" smtClean="0"/>
              <a:t>3/22/2026</a:t>
            </a:fld>
            <a:endParaRPr lang="en-US" dirty="0"/>
          </a:p>
        </p:txBody>
      </p:sp>
      <p:sp>
        <p:nvSpPr>
          <p:cNvPr id="6" name="Footer Placeholder 5">
            <a:extLst>
              <a:ext uri="{FF2B5EF4-FFF2-40B4-BE49-F238E27FC236}">
                <a16:creationId xmlns:a16="http://schemas.microsoft.com/office/drawing/2014/main" id="{8F995700-1ABB-8B00-847B-CDB4A047B3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5D953F-7E94-5AB9-7D8C-2FD2ABC29E0B}"/>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168186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B60-6906-6CA4-25FB-4E6578108B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53FCCF-D853-2D5E-DA43-CB675C095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E2113-86D5-E5FD-9E98-518272FA4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A0646-B778-3DBA-9C69-EDD11B860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B4A22-AC61-7C84-B471-1A64082AE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9C1F0-96BF-EBDF-C2E1-6C224C493EE6}"/>
              </a:ext>
            </a:extLst>
          </p:cNvPr>
          <p:cNvSpPr>
            <a:spLocks noGrp="1"/>
          </p:cNvSpPr>
          <p:nvPr>
            <p:ph type="dt" sz="half" idx="10"/>
          </p:nvPr>
        </p:nvSpPr>
        <p:spPr/>
        <p:txBody>
          <a:bodyPr/>
          <a:lstStyle/>
          <a:p>
            <a:fld id="{C343100F-6657-4B55-B498-93DE40FEFE30}" type="datetime1">
              <a:rPr lang="en-US" smtClean="0"/>
              <a:t>3/22/2026</a:t>
            </a:fld>
            <a:endParaRPr lang="en-US" dirty="0"/>
          </a:p>
        </p:txBody>
      </p:sp>
      <p:sp>
        <p:nvSpPr>
          <p:cNvPr id="8" name="Footer Placeholder 7">
            <a:extLst>
              <a:ext uri="{FF2B5EF4-FFF2-40B4-BE49-F238E27FC236}">
                <a16:creationId xmlns:a16="http://schemas.microsoft.com/office/drawing/2014/main" id="{B56DB770-AA60-825F-E4F8-07C893819D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AC9F41-35AF-CE0B-41E4-A583AD15B9FD}"/>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17414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091F-9C3E-5104-0701-4FDEC6A13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AFF69-8217-7296-0A6F-CE14F265239C}"/>
              </a:ext>
            </a:extLst>
          </p:cNvPr>
          <p:cNvSpPr>
            <a:spLocks noGrp="1"/>
          </p:cNvSpPr>
          <p:nvPr>
            <p:ph type="dt" sz="half" idx="10"/>
          </p:nvPr>
        </p:nvSpPr>
        <p:spPr/>
        <p:txBody>
          <a:bodyPr/>
          <a:lstStyle/>
          <a:p>
            <a:fld id="{42F8CC7A-F13F-4921-8804-6661CD1601DC}" type="datetime1">
              <a:rPr lang="en-US" smtClean="0"/>
              <a:t>3/22/2026</a:t>
            </a:fld>
            <a:endParaRPr lang="en-US" dirty="0"/>
          </a:p>
        </p:txBody>
      </p:sp>
      <p:sp>
        <p:nvSpPr>
          <p:cNvPr id="4" name="Footer Placeholder 3">
            <a:extLst>
              <a:ext uri="{FF2B5EF4-FFF2-40B4-BE49-F238E27FC236}">
                <a16:creationId xmlns:a16="http://schemas.microsoft.com/office/drawing/2014/main" id="{E50D2979-8E6F-70C3-EDF4-96DCE6185B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3CAB03-7DF0-C646-C5F3-0715EB48C6B2}"/>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345078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FE16-BA17-7A34-97E2-50DEA25B990A}"/>
              </a:ext>
            </a:extLst>
          </p:cNvPr>
          <p:cNvSpPr>
            <a:spLocks noGrp="1"/>
          </p:cNvSpPr>
          <p:nvPr>
            <p:ph type="dt" sz="half" idx="10"/>
          </p:nvPr>
        </p:nvSpPr>
        <p:spPr/>
        <p:txBody>
          <a:bodyPr/>
          <a:lstStyle/>
          <a:p>
            <a:fld id="{D554F6CB-99AC-452E-B0B0-624D2FDD416B}" type="datetime1">
              <a:rPr lang="en-US" smtClean="0"/>
              <a:t>3/22/2026</a:t>
            </a:fld>
            <a:endParaRPr lang="en-US" dirty="0"/>
          </a:p>
        </p:txBody>
      </p:sp>
      <p:sp>
        <p:nvSpPr>
          <p:cNvPr id="3" name="Footer Placeholder 2">
            <a:extLst>
              <a:ext uri="{FF2B5EF4-FFF2-40B4-BE49-F238E27FC236}">
                <a16:creationId xmlns:a16="http://schemas.microsoft.com/office/drawing/2014/main" id="{6F9004FE-79B3-F898-4217-2F60FEC8F5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973FB2-F8F4-7BEA-9547-F7BEB7034198}"/>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35430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A7E-1701-B982-87B6-63897ED66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E5A81-FA35-1D90-BAAD-137EADE42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E09E2B-9825-7D0C-88E1-1F532CEB2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90C8E-A28C-15FA-DB34-201425B9A2F1}"/>
              </a:ext>
            </a:extLst>
          </p:cNvPr>
          <p:cNvSpPr>
            <a:spLocks noGrp="1"/>
          </p:cNvSpPr>
          <p:nvPr>
            <p:ph type="dt" sz="half" idx="10"/>
          </p:nvPr>
        </p:nvSpPr>
        <p:spPr/>
        <p:txBody>
          <a:bodyPr/>
          <a:lstStyle/>
          <a:p>
            <a:fld id="{ABC058C8-AB25-4372-B26E-A03D63EBEB3B}" type="datetime1">
              <a:rPr lang="en-US" smtClean="0"/>
              <a:t>3/22/2026</a:t>
            </a:fld>
            <a:endParaRPr lang="en-US" dirty="0"/>
          </a:p>
        </p:txBody>
      </p:sp>
      <p:sp>
        <p:nvSpPr>
          <p:cNvPr id="6" name="Footer Placeholder 5">
            <a:extLst>
              <a:ext uri="{FF2B5EF4-FFF2-40B4-BE49-F238E27FC236}">
                <a16:creationId xmlns:a16="http://schemas.microsoft.com/office/drawing/2014/main" id="{64C54E78-DA36-B389-B3A0-8C04321D9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34918A-6B1E-5D1B-951E-72EC3B3AC17C}"/>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45571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2D19-21D4-30C3-9A1D-418304D8F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1FE4C-1C15-5ACB-BC3A-43DEE17AD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8F1EB1-D949-FE5A-CE44-4BEE5178D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CF9F5-04F7-66DC-6D9E-D915A5F44349}"/>
              </a:ext>
            </a:extLst>
          </p:cNvPr>
          <p:cNvSpPr>
            <a:spLocks noGrp="1"/>
          </p:cNvSpPr>
          <p:nvPr>
            <p:ph type="dt" sz="half" idx="10"/>
          </p:nvPr>
        </p:nvSpPr>
        <p:spPr/>
        <p:txBody>
          <a:bodyPr/>
          <a:lstStyle/>
          <a:p>
            <a:fld id="{96D04164-6F4F-4EB8-AF9B-EFF4057323E5}" type="datetime1">
              <a:rPr lang="en-US" smtClean="0"/>
              <a:t>3/22/2026</a:t>
            </a:fld>
            <a:endParaRPr lang="en-US" dirty="0"/>
          </a:p>
        </p:txBody>
      </p:sp>
      <p:sp>
        <p:nvSpPr>
          <p:cNvPr id="6" name="Footer Placeholder 5">
            <a:extLst>
              <a:ext uri="{FF2B5EF4-FFF2-40B4-BE49-F238E27FC236}">
                <a16:creationId xmlns:a16="http://schemas.microsoft.com/office/drawing/2014/main" id="{0CFEA2F8-2FE6-606B-007E-9922DA1EF1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B249A-CDE3-8913-8C47-E9FED6C7B63A}"/>
              </a:ext>
            </a:extLst>
          </p:cNvPr>
          <p:cNvSpPr>
            <a:spLocks noGrp="1"/>
          </p:cNvSpPr>
          <p:nvPr>
            <p:ph type="sldNum" sz="quarter" idx="12"/>
          </p:nvPr>
        </p:nvSpPr>
        <p:spPr/>
        <p:txBody>
          <a:bodyPr/>
          <a:lstStyle/>
          <a:p>
            <a:fld id="{7C510EF6-A000-4896-B49D-8CC8284E9B72}" type="slidenum">
              <a:rPr lang="en-US" smtClean="0"/>
              <a:t>‹#›</a:t>
            </a:fld>
            <a:endParaRPr lang="en-US" dirty="0"/>
          </a:p>
        </p:txBody>
      </p:sp>
    </p:spTree>
    <p:extLst>
      <p:ext uri="{BB962C8B-B14F-4D97-AF65-F5344CB8AC3E}">
        <p14:creationId xmlns:p14="http://schemas.microsoft.com/office/powerpoint/2010/main" val="142280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8378A2-79BC-1851-F56F-4E6A807F3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A0429-AF1B-9D67-BBB1-7A74CF2B8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883D3-1046-6A74-4E75-8CA636D33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0C7A6B-0F1D-45C7-ADF7-2DE1B6E1FBBF}" type="datetime1">
              <a:rPr lang="en-US" smtClean="0"/>
              <a:t>3/22/2026</a:t>
            </a:fld>
            <a:endParaRPr lang="en-US" dirty="0"/>
          </a:p>
        </p:txBody>
      </p:sp>
      <p:sp>
        <p:nvSpPr>
          <p:cNvPr id="5" name="Footer Placeholder 4">
            <a:extLst>
              <a:ext uri="{FF2B5EF4-FFF2-40B4-BE49-F238E27FC236}">
                <a16:creationId xmlns:a16="http://schemas.microsoft.com/office/drawing/2014/main" id="{FDB79665-9FE2-2A91-24C7-3350CFC5A1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59F5FDD-2D87-A956-9C7D-7CE6BAAA4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510EF6-A000-4896-B49D-8CC8284E9B72}" type="slidenum">
              <a:rPr lang="en-US" smtClean="0"/>
              <a:t>‹#›</a:t>
            </a:fld>
            <a:endParaRPr lang="en-US" dirty="0"/>
          </a:p>
        </p:txBody>
      </p:sp>
    </p:spTree>
    <p:extLst>
      <p:ext uri="{BB962C8B-B14F-4D97-AF65-F5344CB8AC3E}">
        <p14:creationId xmlns:p14="http://schemas.microsoft.com/office/powerpoint/2010/main" val="321296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29C588-97D3-890F-CCCC-502E0276BC1F}"/>
              </a:ext>
            </a:extLst>
          </p:cNvPr>
          <p:cNvPicPr>
            <a:picLocks noChangeAspect="1"/>
          </p:cNvPicPr>
          <p:nvPr/>
        </p:nvPicPr>
        <p:blipFill>
          <a:blip r:embed="rId2">
            <a:alphaModFix amt="40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A56D962-F2AC-06C5-FF25-D67B2794491D}"/>
              </a:ext>
            </a:extLst>
          </p:cNvPr>
          <p:cNvSpPr>
            <a:spLocks noGrp="1"/>
          </p:cNvSpPr>
          <p:nvPr>
            <p:ph type="ctrTitle"/>
          </p:nvPr>
        </p:nvSpPr>
        <p:spPr>
          <a:xfrm>
            <a:off x="965200" y="965200"/>
            <a:ext cx="10261600" cy="3564869"/>
          </a:xfrm>
        </p:spPr>
        <p:txBody>
          <a:bodyPr>
            <a:normAutofit/>
          </a:bodyPr>
          <a:lstStyle/>
          <a:p>
            <a:pPr algn="l"/>
            <a:r>
              <a:rPr lang="en-US" sz="8900" dirty="0">
                <a:ln w="22225">
                  <a:solidFill>
                    <a:schemeClr val="tx1"/>
                  </a:solidFill>
                  <a:miter lim="800000"/>
                </a:ln>
                <a:noFill/>
              </a:rPr>
              <a:t>Sustainability of Local Government Audits</a:t>
            </a:r>
          </a:p>
        </p:txBody>
      </p:sp>
      <p:sp>
        <p:nvSpPr>
          <p:cNvPr id="3" name="Subtitle 2">
            <a:extLst>
              <a:ext uri="{FF2B5EF4-FFF2-40B4-BE49-F238E27FC236}">
                <a16:creationId xmlns:a16="http://schemas.microsoft.com/office/drawing/2014/main" id="{DB95D818-02AD-696F-7DE9-B194392EA939}"/>
              </a:ext>
            </a:extLst>
          </p:cNvPr>
          <p:cNvSpPr>
            <a:spLocks noGrp="1"/>
          </p:cNvSpPr>
          <p:nvPr>
            <p:ph type="subTitle" idx="1"/>
          </p:nvPr>
        </p:nvSpPr>
        <p:spPr>
          <a:xfrm>
            <a:off x="965200" y="5327440"/>
            <a:ext cx="10261600" cy="1202995"/>
          </a:xfrm>
        </p:spPr>
        <p:txBody>
          <a:bodyPr>
            <a:normAutofit/>
          </a:bodyPr>
          <a:lstStyle/>
          <a:p>
            <a:pPr algn="l"/>
            <a:r>
              <a:rPr lang="en-US" sz="3000" dirty="0"/>
              <a:t>HB 5391</a:t>
            </a:r>
          </a:p>
          <a:p>
            <a:pPr algn="l"/>
            <a:r>
              <a:rPr lang="en-US" sz="3000" dirty="0"/>
              <a:t>Government Reporting Enhancement and Transparency Act</a:t>
            </a:r>
          </a:p>
        </p:txBody>
      </p:sp>
      <p:sp>
        <p:nvSpPr>
          <p:cNvPr id="4" name="Slide Number Placeholder 3">
            <a:extLst>
              <a:ext uri="{FF2B5EF4-FFF2-40B4-BE49-F238E27FC236}">
                <a16:creationId xmlns:a16="http://schemas.microsoft.com/office/drawing/2014/main" id="{11B5E080-9025-7B9C-0A22-FEE21B2B8017}"/>
              </a:ext>
            </a:extLst>
          </p:cNvPr>
          <p:cNvSpPr>
            <a:spLocks noGrp="1"/>
          </p:cNvSpPr>
          <p:nvPr>
            <p:ph type="sldNum" sz="quarter" idx="12"/>
          </p:nvPr>
        </p:nvSpPr>
        <p:spPr>
          <a:xfrm>
            <a:off x="10744200" y="6356350"/>
            <a:ext cx="609600" cy="365125"/>
          </a:xfrm>
        </p:spPr>
        <p:txBody>
          <a:bodyPr>
            <a:normAutofit/>
          </a:bodyPr>
          <a:lstStyle/>
          <a:p>
            <a:pPr>
              <a:spcAft>
                <a:spcPts val="600"/>
              </a:spcAft>
            </a:pPr>
            <a:fld id="{7C510EF6-A000-4896-B49D-8CC8284E9B72}" type="slidenum">
              <a:rPr lang="en-US">
                <a:solidFill>
                  <a:schemeClr val="tx1"/>
                </a:solidFill>
              </a:rPr>
              <a:pPr>
                <a:spcAft>
                  <a:spcPts val="600"/>
                </a:spcAft>
              </a:pPr>
              <a:t>1</a:t>
            </a:fld>
            <a:endParaRPr lang="en-US" dirty="0">
              <a:solidFill>
                <a:schemeClr val="tx1"/>
              </a:solidFill>
            </a:endParaRPr>
          </a:p>
        </p:txBody>
      </p:sp>
    </p:spTree>
    <p:extLst>
      <p:ext uri="{BB962C8B-B14F-4D97-AF65-F5344CB8AC3E}">
        <p14:creationId xmlns:p14="http://schemas.microsoft.com/office/powerpoint/2010/main" val="2151790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30F1-2FBC-5F3E-2DB7-3844E26DF7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F77A51-13C0-C85D-CFFD-0E3DEE7A15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EF6-A000-4896-B49D-8CC8284E9B7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7B6F678C-C042-0B19-7096-D9DD2CD7F4B3}"/>
              </a:ext>
            </a:extLst>
          </p:cNvPr>
          <p:cNvSpPr txBox="1">
            <a:spLocks/>
          </p:cNvSpPr>
          <p:nvPr/>
        </p:nvSpPr>
        <p:spPr>
          <a:xfrm>
            <a:off x="375622" y="515382"/>
            <a:ext cx="2987935" cy="3647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36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Category 2</a:t>
            </a:r>
          </a:p>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t>HB 5391</a:t>
            </a:r>
            <a:b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1400" b="0" i="1"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Government Reporting Enhancement and Transparency Act Categories of Local Governments &amp; Reporting Standards</a:t>
            </a:r>
            <a:endParaRPr kumimoji="0" lang="en-US" sz="14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endParaRPr>
          </a:p>
        </p:txBody>
      </p:sp>
      <p:graphicFrame>
        <p:nvGraphicFramePr>
          <p:cNvPr id="11" name="Table 10">
            <a:extLst>
              <a:ext uri="{FF2B5EF4-FFF2-40B4-BE49-F238E27FC236}">
                <a16:creationId xmlns:a16="http://schemas.microsoft.com/office/drawing/2014/main" id="{3E560691-2AA8-31F1-BCE3-F8442A29515D}"/>
              </a:ext>
            </a:extLst>
          </p:cNvPr>
          <p:cNvGraphicFramePr>
            <a:graphicFrameLocks noGrp="1"/>
          </p:cNvGraphicFramePr>
          <p:nvPr>
            <p:extLst>
              <p:ext uri="{D42A27DB-BD31-4B8C-83A1-F6EECF244321}">
                <p14:modId xmlns:p14="http://schemas.microsoft.com/office/powerpoint/2010/main" val="4010161385"/>
              </p:ext>
            </p:extLst>
          </p:nvPr>
        </p:nvGraphicFramePr>
        <p:xfrm>
          <a:off x="3363557" y="515382"/>
          <a:ext cx="8330005" cy="3896747"/>
        </p:xfrm>
        <a:graphic>
          <a:graphicData uri="http://schemas.openxmlformats.org/drawingml/2006/table">
            <a:tbl>
              <a:tblPr firstRow="1" bandRow="1">
                <a:tableStyleId>{C4B1156A-380E-4F78-BDF5-A606A8083BF9}</a:tableStyleId>
              </a:tblPr>
              <a:tblGrid>
                <a:gridCol w="2181922">
                  <a:extLst>
                    <a:ext uri="{9D8B030D-6E8A-4147-A177-3AD203B41FA5}">
                      <a16:colId xmlns:a16="http://schemas.microsoft.com/office/drawing/2014/main" val="3787588152"/>
                    </a:ext>
                  </a:extLst>
                </a:gridCol>
                <a:gridCol w="6148083">
                  <a:extLst>
                    <a:ext uri="{9D8B030D-6E8A-4147-A177-3AD203B41FA5}">
                      <a16:colId xmlns:a16="http://schemas.microsoft.com/office/drawing/2014/main" val="139706483"/>
                    </a:ext>
                  </a:extLst>
                </a:gridCol>
              </a:tblGrid>
              <a:tr h="182147">
                <a:tc>
                  <a:txBody>
                    <a:bodyPr/>
                    <a:lstStyle/>
                    <a:p>
                      <a:r>
                        <a:rPr lang="en-US" dirty="0"/>
                        <a:t>Report</a:t>
                      </a:r>
                    </a:p>
                  </a:txBody>
                  <a:tcPr/>
                </a:tc>
                <a:tc>
                  <a:txBody>
                    <a:bodyPr/>
                    <a:lstStyle/>
                    <a:p>
                      <a:r>
                        <a:rPr lang="en-US" sz="1800" b="0" kern="1200" dirty="0">
                          <a:solidFill>
                            <a:schemeClr val="dk1"/>
                          </a:solidFill>
                          <a:effectLst/>
                          <a:latin typeface="+mn-lt"/>
                          <a:ea typeface="+mn-ea"/>
                          <a:cs typeface="+mn-cs"/>
                        </a:rPr>
                        <a:t>One signed electronic report</a:t>
                      </a:r>
                      <a:r>
                        <a:rPr lang="en-US" b="0" dirty="0">
                          <a:effectLst/>
                        </a:rPr>
                        <a:t> </a:t>
                      </a:r>
                      <a:endParaRPr lang="en-US" b="0" dirty="0"/>
                    </a:p>
                  </a:txBody>
                  <a:tcPr/>
                </a:tc>
                <a:extLst>
                  <a:ext uri="{0D108BD9-81ED-4DB2-BD59-A6C34878D82A}">
                    <a16:rowId xmlns:a16="http://schemas.microsoft.com/office/drawing/2014/main" val="2546224009"/>
                  </a:ext>
                </a:extLst>
              </a:tr>
              <a:tr h="538867">
                <a:tc>
                  <a:txBody>
                    <a:bodyPr/>
                    <a:lstStyle/>
                    <a:p>
                      <a:r>
                        <a:rPr lang="en-US" sz="1400" b="1" kern="1200" dirty="0">
                          <a:solidFill>
                            <a:schemeClr val="dk1"/>
                          </a:solidFill>
                          <a:effectLst/>
                          <a:latin typeface="+mn-lt"/>
                          <a:ea typeface="+mn-ea"/>
                          <a:cs typeface="+mn-cs"/>
                        </a:rPr>
                        <a:t>Annual Cash </a:t>
                      </a:r>
                      <a:br>
                        <a:rPr lang="en-US" sz="1400" b="1" kern="1200" dirty="0">
                          <a:solidFill>
                            <a:schemeClr val="dk1"/>
                          </a:solidFill>
                          <a:effectLst/>
                          <a:latin typeface="+mn-lt"/>
                          <a:ea typeface="+mn-ea"/>
                          <a:cs typeface="+mn-cs"/>
                        </a:rPr>
                      </a:br>
                      <a:r>
                        <a:rPr lang="en-US" sz="1400" b="1" kern="1200" dirty="0">
                          <a:solidFill>
                            <a:schemeClr val="dk1"/>
                          </a:solidFill>
                          <a:effectLst/>
                          <a:latin typeface="+mn-lt"/>
                          <a:ea typeface="+mn-ea"/>
                          <a:cs typeface="+mn-cs"/>
                        </a:rPr>
                        <a:t>Receipts $ Threshold</a:t>
                      </a:r>
                      <a:r>
                        <a:rPr lang="en-US" sz="1400" dirty="0">
                          <a:effectLst/>
                        </a:rPr>
                        <a:t> </a:t>
                      </a:r>
                      <a:endParaRPr lang="en-US" sz="1400" dirty="0"/>
                    </a:p>
                  </a:txBody>
                  <a:tcPr/>
                </a:tc>
                <a:tc>
                  <a:txBody>
                    <a:bodyPr/>
                    <a:lstStyle/>
                    <a:p>
                      <a:r>
                        <a:rPr lang="en-US" sz="1800" kern="1200" dirty="0">
                          <a:solidFill>
                            <a:schemeClr val="dk1"/>
                          </a:solidFill>
                          <a:effectLst/>
                          <a:latin typeface="+mn-lt"/>
                          <a:ea typeface="+mn-ea"/>
                          <a:cs typeface="+mn-cs"/>
                        </a:rPr>
                        <a:t>$100K-&lt;$3.5M</a:t>
                      </a:r>
                      <a:r>
                        <a:rPr lang="en-US" dirty="0">
                          <a:effectLst/>
                        </a:rPr>
                        <a:t> </a:t>
                      </a:r>
                      <a:endParaRPr lang="en-US" dirty="0"/>
                    </a:p>
                  </a:txBody>
                  <a:tcPr anchor="ctr"/>
                </a:tc>
                <a:extLst>
                  <a:ext uri="{0D108BD9-81ED-4DB2-BD59-A6C34878D82A}">
                    <a16:rowId xmlns:a16="http://schemas.microsoft.com/office/drawing/2014/main" val="2223918667"/>
                  </a:ext>
                </a:extLst>
              </a:tr>
              <a:tr h="280684">
                <a:tc>
                  <a:txBody>
                    <a:bodyPr/>
                    <a:lstStyle/>
                    <a:p>
                      <a:r>
                        <a:rPr lang="en-US" sz="1800" b="1" kern="1200" dirty="0">
                          <a:solidFill>
                            <a:schemeClr val="dk1"/>
                          </a:solidFill>
                          <a:effectLst/>
                          <a:latin typeface="+mn-lt"/>
                          <a:ea typeface="+mn-ea"/>
                          <a:cs typeface="+mn-cs"/>
                        </a:rPr>
                        <a:t>Frequency</a:t>
                      </a:r>
                      <a:r>
                        <a:rPr lang="en-US" dirty="0">
                          <a:effectLst/>
                        </a:rPr>
                        <a:t> </a:t>
                      </a:r>
                      <a:endParaRPr lang="en-US" dirty="0"/>
                    </a:p>
                  </a:txBody>
                  <a:tcPr/>
                </a:tc>
                <a:tc>
                  <a:txBody>
                    <a:bodyPr/>
                    <a:lstStyle/>
                    <a:p>
                      <a:r>
                        <a:rPr lang="en-US" sz="1800" kern="1200" dirty="0">
                          <a:solidFill>
                            <a:schemeClr val="dk1"/>
                          </a:solidFill>
                          <a:effectLst/>
                          <a:latin typeface="+mn-lt"/>
                          <a:ea typeface="+mn-ea"/>
                          <a:cs typeface="+mn-cs"/>
                        </a:rPr>
                        <a:t>Annual</a:t>
                      </a:r>
                      <a:r>
                        <a:rPr lang="en-US" dirty="0">
                          <a:effectLst/>
                        </a:rPr>
                        <a:t> </a:t>
                      </a:r>
                      <a:endParaRPr lang="en-US" dirty="0"/>
                    </a:p>
                  </a:txBody>
                  <a:tcPr/>
                </a:tc>
                <a:extLst>
                  <a:ext uri="{0D108BD9-81ED-4DB2-BD59-A6C34878D82A}">
                    <a16:rowId xmlns:a16="http://schemas.microsoft.com/office/drawing/2014/main" val="1088464492"/>
                  </a:ext>
                </a:extLst>
              </a:tr>
              <a:tr h="2377022">
                <a:tc>
                  <a:txBody>
                    <a:bodyPr/>
                    <a:lstStyle/>
                    <a:p>
                      <a:r>
                        <a:rPr lang="en-US" sz="1800" b="1" kern="1200" dirty="0">
                          <a:solidFill>
                            <a:schemeClr val="dk1"/>
                          </a:solidFill>
                          <a:effectLst/>
                          <a:latin typeface="+mn-lt"/>
                          <a:ea typeface="+mn-ea"/>
                          <a:cs typeface="+mn-cs"/>
                        </a:rPr>
                        <a:t>Scope</a:t>
                      </a:r>
                      <a:endParaRPr lang="en-US" dirty="0"/>
                    </a:p>
                  </a:txBody>
                  <a:tcPr/>
                </a:tc>
                <a:tc>
                  <a: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AUPs</a:t>
                      </a:r>
                      <a:br>
                        <a:rPr lang="en-US" sz="18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Agreed-upon procedures would review the overarching categories based on fiscal activities and review procedures from an accountability perspective.  These would follow the AICPA’s Codification of Statements on Standards for Attestation Engagements. </a:t>
                      </a:r>
                    </a:p>
                    <a:p>
                      <a:pPr marL="0" marR="0" lvl="0" indent="0" algn="l" defTabSz="914400" rtl="0" eaLnBrk="1" fontAlgn="auto" latinLnBrk="0" hangingPunct="1">
                        <a:lnSpc>
                          <a:spcPct val="100000"/>
                        </a:lnSpc>
                        <a:spcBef>
                          <a:spcPts val="1000"/>
                        </a:spcBef>
                        <a:spcAft>
                          <a:spcPts val="0"/>
                        </a:spcAft>
                        <a:buClrTx/>
                        <a:buSzTx/>
                        <a:buFont typeface="+mj-lt"/>
                        <a:buNone/>
                        <a:tabLst>
                          <a:tab pos="2514600" algn="l"/>
                        </a:tabLst>
                        <a:defRPr/>
                      </a:pPr>
                      <a:r>
                        <a:rPr lang="en-US" sz="1400" b="1" i="1" kern="1200" dirty="0">
                          <a:solidFill>
                            <a:schemeClr val="accent2">
                              <a:lumMod val="75000"/>
                            </a:schemeClr>
                          </a:solidFill>
                          <a:effectLst/>
                          <a:latin typeface="+mn-lt"/>
                          <a:ea typeface="+mn-ea"/>
                          <a:cs typeface="+mn-cs"/>
                        </a:rPr>
                        <a:t>FISCAL	ACCOUNTABILITY</a:t>
                      </a:r>
                      <a:br>
                        <a:rPr lang="en-US" sz="1400" b="1"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Expenditures	Freedom of Information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Receipts	Open Meetings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Banking Requirements	Records Retention</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Reconciliations of Accounts	Compensation of Officials</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Bond Requirements	Capital Asset Record Keeping</a:t>
                      </a:r>
                    </a:p>
                  </a:txBody>
                  <a:tcPr/>
                </a:tc>
                <a:extLst>
                  <a:ext uri="{0D108BD9-81ED-4DB2-BD59-A6C34878D82A}">
                    <a16:rowId xmlns:a16="http://schemas.microsoft.com/office/drawing/2014/main" val="3124911747"/>
                  </a:ext>
                </a:extLst>
              </a:tr>
            </a:tbl>
          </a:graphicData>
        </a:graphic>
      </p:graphicFrame>
      <p:graphicFrame>
        <p:nvGraphicFramePr>
          <p:cNvPr id="3" name="Table 2">
            <a:extLst>
              <a:ext uri="{FF2B5EF4-FFF2-40B4-BE49-F238E27FC236}">
                <a16:creationId xmlns:a16="http://schemas.microsoft.com/office/drawing/2014/main" id="{4497C098-5862-1F2B-D176-44296EAE085A}"/>
              </a:ext>
            </a:extLst>
          </p:cNvPr>
          <p:cNvGraphicFramePr>
            <a:graphicFrameLocks noGrp="1"/>
          </p:cNvGraphicFramePr>
          <p:nvPr/>
        </p:nvGraphicFramePr>
        <p:xfrm>
          <a:off x="3363556" y="4521185"/>
          <a:ext cx="8330005" cy="1821433"/>
        </p:xfrm>
        <a:graphic>
          <a:graphicData uri="http://schemas.openxmlformats.org/drawingml/2006/table">
            <a:tbl>
              <a:tblPr firstRow="1" bandRow="1">
                <a:tableStyleId>{C4B1156A-380E-4F78-BDF5-A606A8083BF9}</a:tableStyleId>
              </a:tblPr>
              <a:tblGrid>
                <a:gridCol w="2181922">
                  <a:extLst>
                    <a:ext uri="{9D8B030D-6E8A-4147-A177-3AD203B41FA5}">
                      <a16:colId xmlns:a16="http://schemas.microsoft.com/office/drawing/2014/main" val="3787588152"/>
                    </a:ext>
                  </a:extLst>
                </a:gridCol>
                <a:gridCol w="6148083">
                  <a:extLst>
                    <a:ext uri="{9D8B030D-6E8A-4147-A177-3AD203B41FA5}">
                      <a16:colId xmlns:a16="http://schemas.microsoft.com/office/drawing/2014/main" val="139706483"/>
                    </a:ext>
                  </a:extLst>
                </a:gridCol>
              </a:tblGrid>
              <a:tr h="182147">
                <a:tc>
                  <a:txBody>
                    <a:bodyPr/>
                    <a:lstStyle/>
                    <a:p>
                      <a:r>
                        <a:rPr lang="en-US" dirty="0"/>
                        <a:t>Report</a:t>
                      </a:r>
                    </a:p>
                  </a:txBody>
                  <a:tcPr anchor="ctr"/>
                </a:tc>
                <a:tc>
                  <a:txBody>
                    <a:bodyPr/>
                    <a:lstStyle/>
                    <a:p>
                      <a:r>
                        <a:rPr lang="en-US" sz="1800" b="0" kern="1200" dirty="0">
                          <a:solidFill>
                            <a:schemeClr val="dk1"/>
                          </a:solidFill>
                          <a:effectLst/>
                          <a:latin typeface="+mn-lt"/>
                          <a:ea typeface="+mn-ea"/>
                          <a:cs typeface="+mn-cs"/>
                        </a:rPr>
                        <a:t>Comptroller Template</a:t>
                      </a:r>
                      <a:endParaRPr lang="en-US" b="0" dirty="0"/>
                    </a:p>
                  </a:txBody>
                  <a:tcPr anchor="ctr"/>
                </a:tc>
                <a:extLst>
                  <a:ext uri="{0D108BD9-81ED-4DB2-BD59-A6C34878D82A}">
                    <a16:rowId xmlns:a16="http://schemas.microsoft.com/office/drawing/2014/main" val="2546224009"/>
                  </a:ext>
                </a:extLst>
              </a:tr>
              <a:tr h="615591">
                <a:tc>
                  <a:txBody>
                    <a:bodyPr/>
                    <a:lstStyle/>
                    <a:p>
                      <a:r>
                        <a:rPr lang="en-US" sz="1400" b="1" kern="1200" dirty="0">
                          <a:solidFill>
                            <a:schemeClr val="dk1"/>
                          </a:solidFill>
                          <a:effectLst/>
                          <a:latin typeface="+mn-lt"/>
                          <a:ea typeface="+mn-ea"/>
                          <a:cs typeface="+mn-cs"/>
                        </a:rPr>
                        <a:t>Annual Cash </a:t>
                      </a:r>
                      <a:br>
                        <a:rPr lang="en-US" sz="1400" b="1" kern="1200" dirty="0">
                          <a:solidFill>
                            <a:schemeClr val="dk1"/>
                          </a:solidFill>
                          <a:effectLst/>
                          <a:latin typeface="+mn-lt"/>
                          <a:ea typeface="+mn-ea"/>
                          <a:cs typeface="+mn-cs"/>
                        </a:rPr>
                      </a:br>
                      <a:r>
                        <a:rPr lang="en-US" sz="1400" b="1" kern="1200" dirty="0">
                          <a:solidFill>
                            <a:schemeClr val="dk1"/>
                          </a:solidFill>
                          <a:effectLst/>
                          <a:latin typeface="+mn-lt"/>
                          <a:ea typeface="+mn-ea"/>
                          <a:cs typeface="+mn-cs"/>
                        </a:rPr>
                        <a:t>Receipts $ Threshold</a:t>
                      </a:r>
                      <a:r>
                        <a:rPr lang="en-US" sz="1400" dirty="0">
                          <a:effectLst/>
                        </a:rPr>
                        <a:t> </a:t>
                      </a:r>
                      <a:endParaRPr lang="en-US" sz="1400" dirty="0"/>
                    </a:p>
                  </a:txBody>
                  <a:tcPr anchor="ctr"/>
                </a:tc>
                <a:tc>
                  <a:txBody>
                    <a:bodyPr/>
                    <a:lstStyle/>
                    <a:p>
                      <a:r>
                        <a:rPr lang="en-US" sz="1800" kern="1200" dirty="0">
                          <a:solidFill>
                            <a:schemeClr val="dk1"/>
                          </a:solidFill>
                          <a:effectLst/>
                          <a:latin typeface="+mn-lt"/>
                          <a:ea typeface="+mn-ea"/>
                          <a:cs typeface="+mn-cs"/>
                        </a:rPr>
                        <a:t>&lt;$100,000</a:t>
                      </a:r>
                      <a:r>
                        <a:rPr lang="en-US" dirty="0">
                          <a:effectLst/>
                        </a:rPr>
                        <a:t> </a:t>
                      </a:r>
                      <a:endParaRPr lang="en-US" dirty="0"/>
                    </a:p>
                  </a:txBody>
                  <a:tcPr anchor="ctr"/>
                </a:tc>
                <a:extLst>
                  <a:ext uri="{0D108BD9-81ED-4DB2-BD59-A6C34878D82A}">
                    <a16:rowId xmlns:a16="http://schemas.microsoft.com/office/drawing/2014/main" val="2223918667"/>
                  </a:ext>
                </a:extLst>
              </a:tr>
              <a:tr h="280684">
                <a:tc>
                  <a:txBody>
                    <a:bodyPr/>
                    <a:lstStyle/>
                    <a:p>
                      <a:r>
                        <a:rPr lang="en-US" sz="1800" b="1" kern="1200" dirty="0">
                          <a:solidFill>
                            <a:schemeClr val="dk1"/>
                          </a:solidFill>
                          <a:effectLst/>
                          <a:latin typeface="+mn-lt"/>
                          <a:ea typeface="+mn-ea"/>
                          <a:cs typeface="+mn-cs"/>
                        </a:rPr>
                        <a:t>Frequency</a:t>
                      </a:r>
                      <a:r>
                        <a:rPr lang="en-US" dirty="0">
                          <a:effectLst/>
                        </a:rPr>
                        <a:t> </a:t>
                      </a:r>
                      <a:endParaRPr lang="en-US" dirty="0"/>
                    </a:p>
                  </a:txBody>
                  <a:tcPr anchor="ctr"/>
                </a:tc>
                <a:tc>
                  <a:txBody>
                    <a:bodyPr/>
                    <a:lstStyle/>
                    <a:p>
                      <a:r>
                        <a:rPr lang="en-US" sz="1800" kern="1200" dirty="0">
                          <a:solidFill>
                            <a:schemeClr val="dk1"/>
                          </a:solidFill>
                          <a:effectLst/>
                          <a:latin typeface="+mn-lt"/>
                          <a:ea typeface="+mn-ea"/>
                          <a:cs typeface="+mn-cs"/>
                        </a:rPr>
                        <a:t>Annual</a:t>
                      </a:r>
                      <a:r>
                        <a:rPr lang="en-US" dirty="0">
                          <a:effectLst/>
                        </a:rPr>
                        <a:t> </a:t>
                      </a:r>
                      <a:endParaRPr lang="en-US" dirty="0"/>
                    </a:p>
                  </a:txBody>
                  <a:tcPr anchor="ctr"/>
                </a:tc>
                <a:extLst>
                  <a:ext uri="{0D108BD9-81ED-4DB2-BD59-A6C34878D82A}">
                    <a16:rowId xmlns:a16="http://schemas.microsoft.com/office/drawing/2014/main" val="1088464492"/>
                  </a:ext>
                </a:extLst>
              </a:tr>
              <a:tr h="474322">
                <a:tc>
                  <a:txBody>
                    <a:bodyPr/>
                    <a:lstStyle/>
                    <a:p>
                      <a:r>
                        <a:rPr lang="en-US" sz="1800" b="1" kern="1200" dirty="0">
                          <a:solidFill>
                            <a:schemeClr val="dk1"/>
                          </a:solidFill>
                          <a:effectLst/>
                          <a:latin typeface="+mn-lt"/>
                          <a:ea typeface="+mn-ea"/>
                          <a:cs typeface="+mn-cs"/>
                        </a:rPr>
                        <a:t>Scope</a:t>
                      </a:r>
                      <a:endParaRPr lang="en-US" dirty="0"/>
                    </a:p>
                  </a:txBody>
                  <a:tcPr anchor="ctr"/>
                </a:tc>
                <a:tc>
                  <a:txBody>
                    <a:bodyPr/>
                    <a:lstStyle/>
                    <a:p>
                      <a:pPr marL="0" lvl="0" indent="0">
                        <a:spcBef>
                          <a:spcPts val="1000"/>
                        </a:spcBef>
                        <a:buFont typeface="+mj-lt"/>
                        <a:buNone/>
                      </a:pPr>
                      <a:r>
                        <a:rPr lang="en-US" sz="1800" kern="1200" dirty="0">
                          <a:solidFill>
                            <a:schemeClr val="dk1"/>
                          </a:solidFill>
                          <a:effectLst/>
                          <a:latin typeface="+mn-lt"/>
                          <a:ea typeface="+mn-ea"/>
                          <a:cs typeface="+mn-cs"/>
                        </a:rPr>
                        <a:t>Independent Elector Audit Committee Inspection</a:t>
                      </a:r>
                      <a:endParaRPr lang="en-US" dirty="0"/>
                    </a:p>
                  </a:txBody>
                  <a:tcPr anchor="ctr"/>
                </a:tc>
                <a:extLst>
                  <a:ext uri="{0D108BD9-81ED-4DB2-BD59-A6C34878D82A}">
                    <a16:rowId xmlns:a16="http://schemas.microsoft.com/office/drawing/2014/main" val="3124911747"/>
                  </a:ext>
                </a:extLst>
              </a:tr>
            </a:tbl>
          </a:graphicData>
        </a:graphic>
      </p:graphicFrame>
      <p:sp>
        <p:nvSpPr>
          <p:cNvPr id="5" name="Title 1">
            <a:extLst>
              <a:ext uri="{FF2B5EF4-FFF2-40B4-BE49-F238E27FC236}">
                <a16:creationId xmlns:a16="http://schemas.microsoft.com/office/drawing/2014/main" id="{B489956F-EBFD-4619-B9F0-0CED75759496}"/>
              </a:ext>
            </a:extLst>
          </p:cNvPr>
          <p:cNvSpPr txBox="1">
            <a:spLocks/>
          </p:cNvSpPr>
          <p:nvPr/>
        </p:nvSpPr>
        <p:spPr>
          <a:xfrm>
            <a:off x="375622" y="4507452"/>
            <a:ext cx="2987935" cy="18351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36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Category 1</a:t>
            </a:r>
          </a:p>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t>HB 5391</a:t>
            </a:r>
            <a:b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1400" b="0" i="1"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Government Reporting Enhancement and Transparency Act Categories of Local Governments &amp; Reporting Standards</a:t>
            </a:r>
            <a:endParaRPr kumimoji="0" lang="en-US" sz="14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66682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ABAD-86DD-4EE8-4E25-367E73F3E8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88E38-5835-8F21-613F-068AC2A76F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EF6-A000-4896-B49D-8CC8284E9B7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2CF4706F-76DB-26F3-ACCF-F5BCF574EF72}"/>
              </a:ext>
            </a:extLst>
          </p:cNvPr>
          <p:cNvSpPr txBox="1">
            <a:spLocks/>
          </p:cNvSpPr>
          <p:nvPr/>
        </p:nvSpPr>
        <p:spPr>
          <a:xfrm>
            <a:off x="375622" y="515382"/>
            <a:ext cx="2987935" cy="58272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36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Category 3</a:t>
            </a:r>
          </a:p>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t>HB 5391</a:t>
            </a:r>
            <a:b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1400" b="0" i="1"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Government Reporting Enhancement and Transparency Act Categories of Local Governments &amp; Reporting Standards</a:t>
            </a:r>
            <a:endParaRPr kumimoji="0" lang="en-US" sz="14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endParaRPr>
          </a:p>
        </p:txBody>
      </p:sp>
      <p:graphicFrame>
        <p:nvGraphicFramePr>
          <p:cNvPr id="11" name="Table 10">
            <a:extLst>
              <a:ext uri="{FF2B5EF4-FFF2-40B4-BE49-F238E27FC236}">
                <a16:creationId xmlns:a16="http://schemas.microsoft.com/office/drawing/2014/main" id="{51972C6C-0604-9671-5D08-8E19BF33DD19}"/>
              </a:ext>
            </a:extLst>
          </p:cNvPr>
          <p:cNvGraphicFramePr>
            <a:graphicFrameLocks noGrp="1"/>
          </p:cNvGraphicFramePr>
          <p:nvPr>
            <p:extLst>
              <p:ext uri="{D42A27DB-BD31-4B8C-83A1-F6EECF244321}">
                <p14:modId xmlns:p14="http://schemas.microsoft.com/office/powerpoint/2010/main" val="126492561"/>
              </p:ext>
            </p:extLst>
          </p:nvPr>
        </p:nvGraphicFramePr>
        <p:xfrm>
          <a:off x="3363557" y="220980"/>
          <a:ext cx="8330005" cy="6416040"/>
        </p:xfrm>
        <a:graphic>
          <a:graphicData uri="http://schemas.openxmlformats.org/drawingml/2006/table">
            <a:tbl>
              <a:tblPr firstRow="1" bandRow="1">
                <a:tableStyleId>{C4B1156A-380E-4F78-BDF5-A606A8083BF9}</a:tableStyleId>
              </a:tblPr>
              <a:tblGrid>
                <a:gridCol w="2159419">
                  <a:extLst>
                    <a:ext uri="{9D8B030D-6E8A-4147-A177-3AD203B41FA5}">
                      <a16:colId xmlns:a16="http://schemas.microsoft.com/office/drawing/2014/main" val="3787588152"/>
                    </a:ext>
                  </a:extLst>
                </a:gridCol>
                <a:gridCol w="6170586">
                  <a:extLst>
                    <a:ext uri="{9D8B030D-6E8A-4147-A177-3AD203B41FA5}">
                      <a16:colId xmlns:a16="http://schemas.microsoft.com/office/drawing/2014/main" val="139706483"/>
                    </a:ext>
                  </a:extLst>
                </a:gridCol>
              </a:tblGrid>
              <a:tr h="352835">
                <a:tc>
                  <a:txBody>
                    <a:bodyPr/>
                    <a:lstStyle/>
                    <a:p>
                      <a:r>
                        <a:rPr lang="en-US" dirty="0"/>
                        <a:t>Report</a:t>
                      </a:r>
                    </a:p>
                  </a:txBody>
                  <a:tcPr/>
                </a:tc>
                <a:tc>
                  <a:txBody>
                    <a:bodyPr/>
                    <a:lstStyle/>
                    <a:p>
                      <a:r>
                        <a:rPr lang="en-US" sz="1800" b="0" kern="1200" dirty="0">
                          <a:solidFill>
                            <a:schemeClr val="dk1"/>
                          </a:solidFill>
                          <a:effectLst/>
                          <a:latin typeface="+mn-lt"/>
                          <a:ea typeface="+mn-ea"/>
                          <a:cs typeface="+mn-cs"/>
                        </a:rPr>
                        <a:t>Two signed electronic report</a:t>
                      </a:r>
                      <a:r>
                        <a:rPr lang="en-US" b="0" dirty="0">
                          <a:effectLst/>
                        </a:rPr>
                        <a:t> </a:t>
                      </a:r>
                      <a:endParaRPr lang="en-US" b="0" dirty="0"/>
                    </a:p>
                  </a:txBody>
                  <a:tcPr/>
                </a:tc>
                <a:extLst>
                  <a:ext uri="{0D108BD9-81ED-4DB2-BD59-A6C34878D82A}">
                    <a16:rowId xmlns:a16="http://schemas.microsoft.com/office/drawing/2014/main" val="2546224009"/>
                  </a:ext>
                </a:extLst>
              </a:tr>
              <a:tr h="692098">
                <a:tc>
                  <a:txBody>
                    <a:bodyPr/>
                    <a:lstStyle/>
                    <a:p>
                      <a:r>
                        <a:rPr lang="en-US" sz="1800" b="1" kern="1200" dirty="0">
                          <a:solidFill>
                            <a:schemeClr val="dk1"/>
                          </a:solidFill>
                          <a:effectLst/>
                          <a:latin typeface="+mn-lt"/>
                          <a:ea typeface="+mn-ea"/>
                          <a:cs typeface="+mn-cs"/>
                        </a:rPr>
                        <a:t>Annual Cash </a:t>
                      </a:r>
                      <a:br>
                        <a:rPr lang="en-US" sz="1800" b="1" kern="1200" dirty="0">
                          <a:solidFill>
                            <a:schemeClr val="dk1"/>
                          </a:solidFill>
                          <a:effectLst/>
                          <a:latin typeface="+mn-lt"/>
                          <a:ea typeface="+mn-ea"/>
                          <a:cs typeface="+mn-cs"/>
                        </a:rPr>
                      </a:br>
                      <a:r>
                        <a:rPr lang="en-US" sz="1800" b="1" kern="1200" dirty="0">
                          <a:solidFill>
                            <a:schemeClr val="dk1"/>
                          </a:solidFill>
                          <a:effectLst/>
                          <a:latin typeface="+mn-lt"/>
                          <a:ea typeface="+mn-ea"/>
                          <a:cs typeface="+mn-cs"/>
                        </a:rPr>
                        <a:t>Receipts $ Threshold</a:t>
                      </a:r>
                      <a:r>
                        <a:rPr lang="en-US" dirty="0">
                          <a:effectLst/>
                        </a:rPr>
                        <a:t> </a:t>
                      </a:r>
                      <a:endParaRPr lang="en-US" dirty="0"/>
                    </a:p>
                  </a:txBody>
                  <a:tcPr/>
                </a:tc>
                <a:tc>
                  <a:txBody>
                    <a:bodyPr/>
                    <a:lstStyle/>
                    <a:p>
                      <a:r>
                        <a:rPr lang="en-US" sz="1800" kern="1200" dirty="0">
                          <a:solidFill>
                            <a:schemeClr val="dk1"/>
                          </a:solidFill>
                          <a:effectLst/>
                          <a:latin typeface="+mn-lt"/>
                          <a:ea typeface="+mn-ea"/>
                          <a:cs typeface="+mn-cs"/>
                        </a:rPr>
                        <a:t>$3.5M - &lt;$35M</a:t>
                      </a:r>
                      <a:r>
                        <a:rPr lang="en-US" dirty="0">
                          <a:effectLst/>
                        </a:rPr>
                        <a:t> </a:t>
                      </a:r>
                      <a:endParaRPr lang="en-US" dirty="0"/>
                    </a:p>
                  </a:txBody>
                  <a:tcPr anchor="ctr"/>
                </a:tc>
                <a:extLst>
                  <a:ext uri="{0D108BD9-81ED-4DB2-BD59-A6C34878D82A}">
                    <a16:rowId xmlns:a16="http://schemas.microsoft.com/office/drawing/2014/main" val="2223918667"/>
                  </a:ext>
                </a:extLst>
              </a:tr>
              <a:tr h="280684">
                <a:tc>
                  <a:txBody>
                    <a:bodyPr/>
                    <a:lstStyle/>
                    <a:p>
                      <a:r>
                        <a:rPr lang="en-US" sz="1800" b="1" kern="1200" dirty="0">
                          <a:solidFill>
                            <a:schemeClr val="dk1"/>
                          </a:solidFill>
                          <a:effectLst/>
                          <a:latin typeface="+mn-lt"/>
                          <a:ea typeface="+mn-ea"/>
                          <a:cs typeface="+mn-cs"/>
                        </a:rPr>
                        <a:t>Frequency</a:t>
                      </a:r>
                      <a:r>
                        <a:rPr lang="en-US" dirty="0">
                          <a:effectLst/>
                        </a:rPr>
                        <a:t> </a:t>
                      </a:r>
                      <a:endParaRPr lang="en-US" dirty="0"/>
                    </a:p>
                  </a:txBody>
                  <a:tcPr/>
                </a:tc>
                <a:tc>
                  <a:txBody>
                    <a:bodyPr/>
                    <a:lstStyle/>
                    <a:p>
                      <a:r>
                        <a:rPr lang="en-US" sz="1800" kern="1200" dirty="0">
                          <a:solidFill>
                            <a:schemeClr val="dk1"/>
                          </a:solidFill>
                          <a:effectLst/>
                          <a:latin typeface="+mn-lt"/>
                          <a:ea typeface="+mn-ea"/>
                          <a:cs typeface="+mn-cs"/>
                        </a:rPr>
                        <a:t>Annual</a:t>
                      </a:r>
                      <a:r>
                        <a:rPr lang="en-US" dirty="0">
                          <a:effectLst/>
                        </a:rPr>
                        <a:t> </a:t>
                      </a:r>
                      <a:endParaRPr lang="en-US" dirty="0"/>
                    </a:p>
                  </a:txBody>
                  <a:tcPr/>
                </a:tc>
                <a:extLst>
                  <a:ext uri="{0D108BD9-81ED-4DB2-BD59-A6C34878D82A}">
                    <a16:rowId xmlns:a16="http://schemas.microsoft.com/office/drawing/2014/main" val="1088464492"/>
                  </a:ext>
                </a:extLst>
              </a:tr>
              <a:tr h="4197200">
                <a:tc>
                  <a:txBody>
                    <a:bodyPr/>
                    <a:lstStyle/>
                    <a:p>
                      <a:r>
                        <a:rPr lang="en-US" sz="1800" b="1" kern="1200" dirty="0">
                          <a:solidFill>
                            <a:schemeClr val="dk1"/>
                          </a:solidFill>
                          <a:effectLst/>
                          <a:latin typeface="+mn-lt"/>
                          <a:ea typeface="+mn-ea"/>
                          <a:cs typeface="+mn-cs"/>
                        </a:rPr>
                        <a:t>Scope</a:t>
                      </a:r>
                      <a:endParaRPr lang="en-US" dirty="0"/>
                    </a:p>
                  </a:txBody>
                  <a:tcPr/>
                </a:tc>
                <a:tc>
                  <a: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Cash</a:t>
                      </a:r>
                      <a:br>
                        <a:rPr lang="en-US" sz="18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The local government would prepare its financial statements using the cash basis.</a:t>
                      </a:r>
                      <a:br>
                        <a:rPr lang="en-US" sz="1400" kern="1200" dirty="0">
                          <a:solidFill>
                            <a:schemeClr val="accent2">
                              <a:lumMod val="75000"/>
                            </a:schemeClr>
                          </a:solidFill>
                          <a:effectLst/>
                          <a:latin typeface="+mn-lt"/>
                          <a:ea typeface="+mn-ea"/>
                          <a:cs typeface="+mn-cs"/>
                        </a:rPr>
                      </a:br>
                      <a:r>
                        <a:rPr lang="en-US" sz="1800" kern="1200" dirty="0">
                          <a:solidFill>
                            <a:schemeClr val="dk1"/>
                          </a:solidFill>
                          <a:effectLst/>
                          <a:latin typeface="+mn-lt"/>
                          <a:ea typeface="+mn-ea"/>
                          <a:cs typeface="+mn-cs"/>
                        </a:rPr>
                        <a:t>GAAS/GAGAS</a:t>
                      </a:r>
                      <a:br>
                        <a:rPr lang="en-US" sz="18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The financial audit would follow the AICPA’s Codification of Statements on Auditing Standards and the GAO’s Yellow Book.</a:t>
                      </a:r>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AUPs</a:t>
                      </a:r>
                      <a:br>
                        <a:rPr lang="en-US" sz="18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Agreed-upon procedures would review the overarching categories based on fiscal activities and review procedures from an accountability perspective.  These would follow the AICPA’s Codification of Statements on Standards for Attestation Engagements. </a:t>
                      </a:r>
                    </a:p>
                    <a:p>
                      <a:pPr marL="0" marR="0" lvl="0" indent="0" algn="l" defTabSz="914400" rtl="0" eaLnBrk="1" fontAlgn="auto" latinLnBrk="0" hangingPunct="1">
                        <a:lnSpc>
                          <a:spcPct val="100000"/>
                        </a:lnSpc>
                        <a:spcBef>
                          <a:spcPts val="1000"/>
                        </a:spcBef>
                        <a:spcAft>
                          <a:spcPts val="0"/>
                        </a:spcAft>
                        <a:buClrTx/>
                        <a:buSzTx/>
                        <a:buFont typeface="+mj-lt"/>
                        <a:buNone/>
                        <a:tabLst>
                          <a:tab pos="2514600" algn="l"/>
                        </a:tabLst>
                        <a:defRPr/>
                      </a:pPr>
                      <a:r>
                        <a:rPr lang="en-US" sz="1400" b="1" i="1" kern="1200" dirty="0">
                          <a:solidFill>
                            <a:schemeClr val="accent2">
                              <a:lumMod val="75000"/>
                            </a:schemeClr>
                          </a:solidFill>
                          <a:effectLst/>
                          <a:latin typeface="+mn-lt"/>
                          <a:ea typeface="+mn-ea"/>
                          <a:cs typeface="+mn-cs"/>
                        </a:rPr>
                        <a:t>FISCAL	ACCOUNTABILITY</a:t>
                      </a:r>
                      <a:br>
                        <a:rPr lang="en-US" sz="1400" b="1"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Expenditures	Freedom of Information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Receipts	Open Meetings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Banking Requirements	Records Retention</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Reconciliations of Accounts	Compensation of Officials</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Bond Requirements	Capital Asset Record Keeping</a:t>
                      </a:r>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Other Contractual</a:t>
                      </a:r>
                      <a:br>
                        <a:rPr lang="en-US" sz="14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Other contractual includes a Single Audit or bond covenants, when applicable.</a:t>
                      </a:r>
                      <a:endParaRPr lang="en-US" sz="1400" dirty="0"/>
                    </a:p>
                  </a:txBody>
                  <a:tcPr/>
                </a:tc>
                <a:extLst>
                  <a:ext uri="{0D108BD9-81ED-4DB2-BD59-A6C34878D82A}">
                    <a16:rowId xmlns:a16="http://schemas.microsoft.com/office/drawing/2014/main" val="3124911747"/>
                  </a:ext>
                </a:extLst>
              </a:tr>
            </a:tbl>
          </a:graphicData>
        </a:graphic>
      </p:graphicFrame>
    </p:spTree>
    <p:extLst>
      <p:ext uri="{BB962C8B-B14F-4D97-AF65-F5344CB8AC3E}">
        <p14:creationId xmlns:p14="http://schemas.microsoft.com/office/powerpoint/2010/main" val="418228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8ADB93-5D0C-FA20-584A-2E523B7A9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EF6-A000-4896-B49D-8CC8284E9B7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09AC12D5-49CD-E610-23D8-30E8858A4B04}"/>
              </a:ext>
            </a:extLst>
          </p:cNvPr>
          <p:cNvSpPr txBox="1">
            <a:spLocks/>
          </p:cNvSpPr>
          <p:nvPr/>
        </p:nvSpPr>
        <p:spPr>
          <a:xfrm>
            <a:off x="375622" y="515382"/>
            <a:ext cx="2987935" cy="58272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36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Category 4</a:t>
            </a:r>
          </a:p>
          <a:p>
            <a:pPr marL="0" marR="0" lvl="0" indent="0" algn="l" defTabSz="914400" rtl="0" eaLnBrk="1" fontAlgn="auto" latinLnBrk="0" hangingPunct="1">
              <a:lnSpc>
                <a:spcPct val="90000"/>
              </a:lnSpc>
              <a:spcBef>
                <a:spcPts val="1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t>HB 5391</a:t>
            </a:r>
            <a:br>
              <a:rPr kumimoji="0" lang="en-US" sz="14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1400" b="0" i="1"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rPr>
              <a:t>Government Reporting Enhancement and Transparency Act Categories of Local Governments &amp; Reporting Standards</a:t>
            </a:r>
            <a:endParaRPr kumimoji="0" lang="en-US" sz="1400" b="1" i="0" u="none" strike="noStrike" kern="1200" cap="none" spc="0" normalizeH="0" baseline="0" noProof="0" dirty="0">
              <a:ln>
                <a:noFill/>
              </a:ln>
              <a:solidFill>
                <a:srgbClr val="0E2841">
                  <a:lumMod val="90000"/>
                  <a:lumOff val="10000"/>
                </a:srgbClr>
              </a:solidFill>
              <a:effectLst/>
              <a:uLnTx/>
              <a:uFillTx/>
              <a:latin typeface="Aptos Display" panose="02110004020202020204"/>
              <a:ea typeface="+mj-ea"/>
              <a:cs typeface="+mj-cs"/>
            </a:endParaRPr>
          </a:p>
        </p:txBody>
      </p:sp>
      <p:graphicFrame>
        <p:nvGraphicFramePr>
          <p:cNvPr id="11" name="Table 10">
            <a:extLst>
              <a:ext uri="{FF2B5EF4-FFF2-40B4-BE49-F238E27FC236}">
                <a16:creationId xmlns:a16="http://schemas.microsoft.com/office/drawing/2014/main" id="{13580576-C4C9-CD45-04C8-7037A7CB2AE3}"/>
              </a:ext>
            </a:extLst>
          </p:cNvPr>
          <p:cNvGraphicFramePr>
            <a:graphicFrameLocks noGrp="1"/>
          </p:cNvGraphicFramePr>
          <p:nvPr>
            <p:extLst>
              <p:ext uri="{D42A27DB-BD31-4B8C-83A1-F6EECF244321}">
                <p14:modId xmlns:p14="http://schemas.microsoft.com/office/powerpoint/2010/main" val="1842634676"/>
              </p:ext>
            </p:extLst>
          </p:nvPr>
        </p:nvGraphicFramePr>
        <p:xfrm>
          <a:off x="3363557" y="305435"/>
          <a:ext cx="8330005" cy="6416040"/>
        </p:xfrm>
        <a:graphic>
          <a:graphicData uri="http://schemas.openxmlformats.org/drawingml/2006/table">
            <a:tbl>
              <a:tblPr firstRow="1" bandRow="1">
                <a:tableStyleId>{C4B1156A-380E-4F78-BDF5-A606A8083BF9}</a:tableStyleId>
              </a:tblPr>
              <a:tblGrid>
                <a:gridCol w="2181922">
                  <a:extLst>
                    <a:ext uri="{9D8B030D-6E8A-4147-A177-3AD203B41FA5}">
                      <a16:colId xmlns:a16="http://schemas.microsoft.com/office/drawing/2014/main" val="3787588152"/>
                    </a:ext>
                  </a:extLst>
                </a:gridCol>
                <a:gridCol w="6148083">
                  <a:extLst>
                    <a:ext uri="{9D8B030D-6E8A-4147-A177-3AD203B41FA5}">
                      <a16:colId xmlns:a16="http://schemas.microsoft.com/office/drawing/2014/main" val="139706483"/>
                    </a:ext>
                  </a:extLst>
                </a:gridCol>
              </a:tblGrid>
              <a:tr h="182147">
                <a:tc>
                  <a:txBody>
                    <a:bodyPr/>
                    <a:lstStyle/>
                    <a:p>
                      <a:r>
                        <a:rPr lang="en-US" dirty="0"/>
                        <a:t>Report</a:t>
                      </a:r>
                    </a:p>
                  </a:txBody>
                  <a:tcPr/>
                </a:tc>
                <a:tc>
                  <a:txBody>
                    <a:bodyPr/>
                    <a:lstStyle/>
                    <a:p>
                      <a:r>
                        <a:rPr lang="en-US" sz="1800" b="0" kern="1200" dirty="0">
                          <a:solidFill>
                            <a:schemeClr val="dk1"/>
                          </a:solidFill>
                          <a:effectLst/>
                          <a:latin typeface="+mn-lt"/>
                          <a:ea typeface="+mn-ea"/>
                          <a:cs typeface="+mn-cs"/>
                        </a:rPr>
                        <a:t>Two signed electronic report</a:t>
                      </a:r>
                      <a:r>
                        <a:rPr lang="en-US" b="0" dirty="0">
                          <a:effectLst/>
                        </a:rPr>
                        <a:t> </a:t>
                      </a:r>
                      <a:endParaRPr lang="en-US" b="0" dirty="0"/>
                    </a:p>
                  </a:txBody>
                  <a:tcPr/>
                </a:tc>
                <a:extLst>
                  <a:ext uri="{0D108BD9-81ED-4DB2-BD59-A6C34878D82A}">
                    <a16:rowId xmlns:a16="http://schemas.microsoft.com/office/drawing/2014/main" val="2546224009"/>
                  </a:ext>
                </a:extLst>
              </a:tr>
              <a:tr h="692098">
                <a:tc>
                  <a:txBody>
                    <a:bodyPr/>
                    <a:lstStyle/>
                    <a:p>
                      <a:r>
                        <a:rPr lang="en-US" sz="1800" b="1" kern="1200" dirty="0">
                          <a:solidFill>
                            <a:schemeClr val="dk1"/>
                          </a:solidFill>
                          <a:effectLst/>
                          <a:latin typeface="+mn-lt"/>
                          <a:ea typeface="+mn-ea"/>
                          <a:cs typeface="+mn-cs"/>
                        </a:rPr>
                        <a:t>Annual Cash </a:t>
                      </a:r>
                      <a:br>
                        <a:rPr lang="en-US" sz="1800" b="1" kern="1200" dirty="0">
                          <a:solidFill>
                            <a:schemeClr val="dk1"/>
                          </a:solidFill>
                          <a:effectLst/>
                          <a:latin typeface="+mn-lt"/>
                          <a:ea typeface="+mn-ea"/>
                          <a:cs typeface="+mn-cs"/>
                        </a:rPr>
                      </a:br>
                      <a:r>
                        <a:rPr lang="en-US" sz="1800" b="1" kern="1200" dirty="0">
                          <a:solidFill>
                            <a:schemeClr val="dk1"/>
                          </a:solidFill>
                          <a:effectLst/>
                          <a:latin typeface="+mn-lt"/>
                          <a:ea typeface="+mn-ea"/>
                          <a:cs typeface="+mn-cs"/>
                        </a:rPr>
                        <a:t>Receipts $ Threshold</a:t>
                      </a:r>
                      <a:r>
                        <a:rPr lang="en-US" dirty="0">
                          <a:effectLst/>
                        </a:rPr>
                        <a:t> </a:t>
                      </a:r>
                      <a:endParaRPr lang="en-US" dirty="0"/>
                    </a:p>
                  </a:txBody>
                  <a:tcPr/>
                </a:tc>
                <a:tc>
                  <a:txBody>
                    <a:bodyPr/>
                    <a:lstStyle/>
                    <a:p>
                      <a:r>
                        <a:rPr lang="en-US" sz="1800" kern="1200" dirty="0">
                          <a:solidFill>
                            <a:schemeClr val="dk1"/>
                          </a:solidFill>
                          <a:effectLst/>
                          <a:latin typeface="+mn-lt"/>
                          <a:ea typeface="+mn-ea"/>
                          <a:cs typeface="+mn-cs"/>
                        </a:rPr>
                        <a:t>&gt;$35M</a:t>
                      </a:r>
                      <a:r>
                        <a:rPr lang="en-US" dirty="0">
                          <a:effectLst/>
                        </a:rPr>
                        <a:t> </a:t>
                      </a:r>
                      <a:endParaRPr lang="en-US" dirty="0"/>
                    </a:p>
                  </a:txBody>
                  <a:tcPr anchor="ctr"/>
                </a:tc>
                <a:extLst>
                  <a:ext uri="{0D108BD9-81ED-4DB2-BD59-A6C34878D82A}">
                    <a16:rowId xmlns:a16="http://schemas.microsoft.com/office/drawing/2014/main" val="2223918667"/>
                  </a:ext>
                </a:extLst>
              </a:tr>
              <a:tr h="280684">
                <a:tc>
                  <a:txBody>
                    <a:bodyPr/>
                    <a:lstStyle/>
                    <a:p>
                      <a:r>
                        <a:rPr lang="en-US" sz="1800" b="1" kern="1200" dirty="0">
                          <a:solidFill>
                            <a:schemeClr val="dk1"/>
                          </a:solidFill>
                          <a:effectLst/>
                          <a:latin typeface="+mn-lt"/>
                          <a:ea typeface="+mn-ea"/>
                          <a:cs typeface="+mn-cs"/>
                        </a:rPr>
                        <a:t>Frequency</a:t>
                      </a:r>
                      <a:r>
                        <a:rPr lang="en-US" dirty="0">
                          <a:effectLst/>
                        </a:rPr>
                        <a:t> </a:t>
                      </a:r>
                      <a:endParaRPr lang="en-US" dirty="0"/>
                    </a:p>
                  </a:txBody>
                  <a:tcPr/>
                </a:tc>
                <a:tc>
                  <a:txBody>
                    <a:bodyPr/>
                    <a:lstStyle/>
                    <a:p>
                      <a:r>
                        <a:rPr lang="en-US" sz="1800" kern="1200" dirty="0">
                          <a:solidFill>
                            <a:schemeClr val="dk1"/>
                          </a:solidFill>
                          <a:effectLst/>
                          <a:latin typeface="+mn-lt"/>
                          <a:ea typeface="+mn-ea"/>
                          <a:cs typeface="+mn-cs"/>
                        </a:rPr>
                        <a:t>Annual</a:t>
                      </a:r>
                      <a:r>
                        <a:rPr lang="en-US" dirty="0">
                          <a:effectLst/>
                        </a:rPr>
                        <a:t> </a:t>
                      </a:r>
                      <a:endParaRPr lang="en-US" dirty="0"/>
                    </a:p>
                  </a:txBody>
                  <a:tcPr/>
                </a:tc>
                <a:extLst>
                  <a:ext uri="{0D108BD9-81ED-4DB2-BD59-A6C34878D82A}">
                    <a16:rowId xmlns:a16="http://schemas.microsoft.com/office/drawing/2014/main" val="1088464492"/>
                  </a:ext>
                </a:extLst>
              </a:tr>
              <a:tr h="4197200">
                <a:tc>
                  <a:txBody>
                    <a:bodyPr/>
                    <a:lstStyle/>
                    <a:p>
                      <a:r>
                        <a:rPr lang="en-US" sz="1800" b="1" kern="1200" dirty="0">
                          <a:solidFill>
                            <a:schemeClr val="dk1"/>
                          </a:solidFill>
                          <a:effectLst/>
                          <a:latin typeface="+mn-lt"/>
                          <a:ea typeface="+mn-ea"/>
                          <a:cs typeface="+mn-cs"/>
                        </a:rPr>
                        <a:t>Scope</a:t>
                      </a:r>
                      <a:endParaRPr lang="en-US" dirty="0"/>
                    </a:p>
                  </a:txBody>
                  <a:tcPr/>
                </a:tc>
                <a:tc>
                  <a:txBody>
                    <a:bodyPr/>
                    <a:lstStyle/>
                    <a:p>
                      <a:pPr marL="0" lvl="0" indent="0">
                        <a:spcBef>
                          <a:spcPts val="1000"/>
                        </a:spcBef>
                        <a:buFont typeface="+mj-lt"/>
                        <a:buNone/>
                      </a:pPr>
                      <a:r>
                        <a:rPr lang="en-US" sz="1800" kern="1200" dirty="0">
                          <a:solidFill>
                            <a:schemeClr val="dk1"/>
                          </a:solidFill>
                          <a:effectLst/>
                          <a:latin typeface="+mn-lt"/>
                          <a:ea typeface="+mn-ea"/>
                          <a:cs typeface="+mn-cs"/>
                        </a:rPr>
                        <a:t>GAAP</a:t>
                      </a:r>
                      <a:br>
                        <a:rPr lang="en-US" sz="1800" kern="1200" dirty="0">
                          <a:solidFill>
                            <a:schemeClr val="dk1"/>
                          </a:solidFill>
                          <a:effectLst/>
                          <a:latin typeface="+mn-lt"/>
                          <a:ea typeface="+mn-ea"/>
                          <a:cs typeface="+mn-cs"/>
                        </a:rPr>
                      </a:br>
                      <a:r>
                        <a:rPr lang="en-US" sz="1200" i="1" kern="1200" dirty="0">
                          <a:solidFill>
                            <a:schemeClr val="accent2">
                              <a:lumMod val="75000"/>
                            </a:schemeClr>
                          </a:solidFill>
                          <a:effectLst/>
                          <a:latin typeface="+mn-lt"/>
                          <a:ea typeface="+mn-ea"/>
                          <a:cs typeface="+mn-cs"/>
                        </a:rPr>
                        <a:t>(</a:t>
                      </a:r>
                      <a:r>
                        <a:rPr lang="en-US" sz="1400" i="1" kern="1200" dirty="0">
                          <a:solidFill>
                            <a:schemeClr val="accent2">
                              <a:lumMod val="75000"/>
                            </a:schemeClr>
                          </a:solidFill>
                          <a:effectLst/>
                          <a:latin typeface="+mn-lt"/>
                          <a:ea typeface="+mn-ea"/>
                          <a:cs typeface="+mn-cs"/>
                        </a:rPr>
                        <a:t>The local government would prepare its financial statements using U.S.)</a:t>
                      </a:r>
                      <a:br>
                        <a:rPr lang="en-US" sz="1800" kern="1200" dirty="0">
                          <a:solidFill>
                            <a:schemeClr val="accent2">
                              <a:lumMod val="75000"/>
                            </a:schemeClr>
                          </a:solidFill>
                          <a:effectLst/>
                          <a:latin typeface="+mn-lt"/>
                          <a:ea typeface="+mn-ea"/>
                          <a:cs typeface="+mn-cs"/>
                        </a:rPr>
                      </a:br>
                      <a:r>
                        <a:rPr lang="en-US" sz="1800" kern="1200" dirty="0">
                          <a:solidFill>
                            <a:schemeClr val="dk1"/>
                          </a:solidFill>
                          <a:effectLst/>
                          <a:latin typeface="+mn-lt"/>
                          <a:ea typeface="+mn-ea"/>
                          <a:cs typeface="+mn-cs"/>
                        </a:rPr>
                        <a:t>GAAS/GAGAS</a:t>
                      </a:r>
                      <a:br>
                        <a:rPr lang="en-US" sz="1800" kern="1200" dirty="0">
                          <a:solidFill>
                            <a:schemeClr val="dk1"/>
                          </a:solidFill>
                          <a:effectLst/>
                          <a:latin typeface="+mn-lt"/>
                          <a:ea typeface="+mn-ea"/>
                          <a:cs typeface="+mn-cs"/>
                        </a:rPr>
                      </a:br>
                      <a:r>
                        <a:rPr lang="en-US" sz="1400" kern="1200" dirty="0">
                          <a:solidFill>
                            <a:schemeClr val="accent2">
                              <a:lumMod val="75000"/>
                            </a:schemeClr>
                          </a:solidFill>
                          <a:effectLst/>
                          <a:latin typeface="+mn-lt"/>
                          <a:ea typeface="+mn-ea"/>
                          <a:cs typeface="+mn-cs"/>
                        </a:rPr>
                        <a:t>(</a:t>
                      </a:r>
                      <a:r>
                        <a:rPr lang="en-US" sz="1400" i="1" kern="1200" dirty="0">
                          <a:solidFill>
                            <a:schemeClr val="accent2">
                              <a:lumMod val="75000"/>
                            </a:schemeClr>
                          </a:solidFill>
                          <a:effectLst/>
                          <a:latin typeface="+mn-lt"/>
                          <a:ea typeface="+mn-ea"/>
                          <a:cs typeface="+mn-cs"/>
                        </a:rPr>
                        <a:t>The financial audit would follow the AICPA’s Codification of Statements on Auditing Standards and the GAO’s Yellow Book.</a:t>
                      </a:r>
                      <a:r>
                        <a:rPr lang="en-US" sz="1400" i="1" dirty="0">
                          <a:solidFill>
                            <a:schemeClr val="accent2">
                              <a:lumMod val="75000"/>
                            </a:schemeClr>
                          </a:solidFill>
                          <a:effectLst/>
                        </a:rPr>
                        <a:t> )</a:t>
                      </a:r>
                      <a:endParaRPr lang="en-US" sz="1400" i="1" kern="1200" dirty="0">
                        <a:solidFill>
                          <a:schemeClr val="accent2">
                            <a:lumMod val="75000"/>
                          </a:schemeClr>
                        </a:solidFill>
                        <a:effectLst/>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AUPs</a:t>
                      </a:r>
                      <a:br>
                        <a:rPr lang="en-US" sz="18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Agreed-upon procedures would review the overarching categories based on fiscal activities and review procedures from an accountability perspective.  These would follow the AICPA’s Codification of Statements on Standards for Attestation Engagements. </a:t>
                      </a:r>
                    </a:p>
                    <a:p>
                      <a:pPr marL="0" marR="0" lvl="0" indent="0" algn="l" defTabSz="914400" rtl="0" eaLnBrk="1" fontAlgn="auto" latinLnBrk="0" hangingPunct="1">
                        <a:lnSpc>
                          <a:spcPct val="100000"/>
                        </a:lnSpc>
                        <a:spcBef>
                          <a:spcPts val="1000"/>
                        </a:spcBef>
                        <a:spcAft>
                          <a:spcPts val="0"/>
                        </a:spcAft>
                        <a:buClrTx/>
                        <a:buSzTx/>
                        <a:buFont typeface="+mj-lt"/>
                        <a:buNone/>
                        <a:tabLst>
                          <a:tab pos="2514600" algn="l"/>
                        </a:tabLst>
                        <a:defRPr/>
                      </a:pPr>
                      <a:r>
                        <a:rPr lang="en-US" sz="1400" b="1" i="1" kern="1200" dirty="0">
                          <a:solidFill>
                            <a:schemeClr val="accent2">
                              <a:lumMod val="75000"/>
                            </a:schemeClr>
                          </a:solidFill>
                          <a:effectLst/>
                          <a:latin typeface="+mn-lt"/>
                          <a:ea typeface="+mn-ea"/>
                          <a:cs typeface="+mn-cs"/>
                        </a:rPr>
                        <a:t>FISCAL	ACCOUNTABILITY</a:t>
                      </a:r>
                      <a:br>
                        <a:rPr lang="en-US" sz="1400" b="1"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Expenditures	Freedom of Information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Cash Receipts	Open Meetings Act</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Banking Requirements	Records Retention</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Reconciliations of Accounts	Compensation of Officials</a:t>
                      </a:r>
                      <a:br>
                        <a:rPr lang="en-US" sz="1400" b="0" i="1" kern="1200" dirty="0">
                          <a:solidFill>
                            <a:schemeClr val="accent2">
                              <a:lumMod val="75000"/>
                            </a:schemeClr>
                          </a:solidFill>
                          <a:effectLst/>
                          <a:latin typeface="+mn-lt"/>
                          <a:ea typeface="+mn-ea"/>
                          <a:cs typeface="+mn-cs"/>
                        </a:rPr>
                      </a:br>
                      <a:r>
                        <a:rPr lang="en-US" sz="1400" b="0" i="1" kern="1200" dirty="0">
                          <a:solidFill>
                            <a:schemeClr val="accent2">
                              <a:lumMod val="75000"/>
                            </a:schemeClr>
                          </a:solidFill>
                          <a:effectLst/>
                          <a:latin typeface="+mn-lt"/>
                          <a:ea typeface="+mn-ea"/>
                          <a:cs typeface="+mn-cs"/>
                        </a:rPr>
                        <a:t>Bond Requirements	Capital Asset Record Keeping</a:t>
                      </a:r>
                    </a:p>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US" sz="1800" kern="1200" dirty="0">
                          <a:solidFill>
                            <a:schemeClr val="dk1"/>
                          </a:solidFill>
                          <a:effectLst/>
                          <a:latin typeface="+mn-lt"/>
                          <a:ea typeface="+mn-ea"/>
                          <a:cs typeface="+mn-cs"/>
                        </a:rPr>
                        <a:t>Other Contractual</a:t>
                      </a:r>
                      <a:br>
                        <a:rPr lang="en-US" sz="1400" kern="1200" dirty="0">
                          <a:solidFill>
                            <a:schemeClr val="dk1"/>
                          </a:solidFill>
                          <a:effectLst/>
                          <a:latin typeface="+mn-lt"/>
                          <a:ea typeface="+mn-ea"/>
                          <a:cs typeface="+mn-cs"/>
                        </a:rPr>
                      </a:br>
                      <a:r>
                        <a:rPr lang="en-US" sz="1400" i="1" kern="1200" dirty="0">
                          <a:solidFill>
                            <a:schemeClr val="accent2">
                              <a:lumMod val="75000"/>
                            </a:schemeClr>
                          </a:solidFill>
                          <a:effectLst/>
                          <a:latin typeface="+mn-lt"/>
                          <a:ea typeface="+mn-ea"/>
                          <a:cs typeface="+mn-cs"/>
                        </a:rPr>
                        <a:t>Other contractual includes a Single Audit or bond covenants, when applicable</a:t>
                      </a:r>
                      <a:r>
                        <a:rPr lang="en-US" sz="1200" i="1" kern="1200" dirty="0">
                          <a:solidFill>
                            <a:schemeClr val="accent2">
                              <a:lumMod val="75000"/>
                            </a:schemeClr>
                          </a:solidFill>
                          <a:effectLst/>
                          <a:latin typeface="+mn-lt"/>
                          <a:ea typeface="+mn-ea"/>
                          <a:cs typeface="+mn-cs"/>
                        </a:rPr>
                        <a:t>.</a:t>
                      </a:r>
                      <a:endParaRPr lang="en-US" dirty="0"/>
                    </a:p>
                  </a:txBody>
                  <a:tcPr/>
                </a:tc>
                <a:extLst>
                  <a:ext uri="{0D108BD9-81ED-4DB2-BD59-A6C34878D82A}">
                    <a16:rowId xmlns:a16="http://schemas.microsoft.com/office/drawing/2014/main" val="3124911747"/>
                  </a:ext>
                </a:extLst>
              </a:tr>
            </a:tbl>
          </a:graphicData>
        </a:graphic>
      </p:graphicFrame>
    </p:spTree>
    <p:extLst>
      <p:ext uri="{BB962C8B-B14F-4D97-AF65-F5344CB8AC3E}">
        <p14:creationId xmlns:p14="http://schemas.microsoft.com/office/powerpoint/2010/main" val="140732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693E-C5C5-037D-693A-B89915B4D942}"/>
              </a:ext>
            </a:extLst>
          </p:cNvPr>
          <p:cNvSpPr>
            <a:spLocks noGrp="1"/>
          </p:cNvSpPr>
          <p:nvPr>
            <p:ph type="title"/>
          </p:nvPr>
        </p:nvSpPr>
        <p:spPr>
          <a:xfrm>
            <a:off x="74677" y="136525"/>
            <a:ext cx="10515600" cy="1325563"/>
          </a:xfrm>
        </p:spPr>
        <p:txBody>
          <a:bodyPr>
            <a:normAutofit/>
          </a:bodyPr>
          <a:lstStyle/>
          <a:p>
            <a:r>
              <a:rPr lang="en-US" sz="2800" dirty="0">
                <a:latin typeface="Aptos Display" panose="02110004020202020204"/>
              </a:rPr>
              <a:t>Legislative Process</a:t>
            </a:r>
            <a:r>
              <a:rPr kumimoji="0" lang="en-US" sz="2800" b="0" i="0" u="none" strike="noStrike" kern="1200" cap="none" spc="0" normalizeH="0" baseline="0" noProof="0" dirty="0">
                <a:ln>
                  <a:noFill/>
                </a:ln>
                <a:effectLst/>
                <a:uLnTx/>
                <a:uFillTx/>
                <a:latin typeface="Aptos Display" panose="02110004020202020204"/>
              </a:rPr>
              <a:t>-</a:t>
            </a:r>
            <a:br>
              <a:rPr kumimoji="0" lang="en-US" sz="2800" b="0" i="0" u="none" strike="noStrike" kern="1200" cap="none" spc="0" normalizeH="0" baseline="0" noProof="0" dirty="0">
                <a:ln>
                  <a:noFill/>
                </a:ln>
                <a:effectLst/>
                <a:uLnTx/>
                <a:uFillTx/>
                <a:latin typeface="Aptos Display" panose="02110004020202020204"/>
              </a:rPr>
            </a:br>
            <a:r>
              <a:rPr kumimoji="0" lang="en-US" sz="2800" b="0" i="0" u="none" strike="noStrike" kern="1200" cap="none" spc="0" normalizeH="0" baseline="0" noProof="0" dirty="0">
                <a:ln>
                  <a:noFill/>
                </a:ln>
                <a:effectLst/>
                <a:uLnTx/>
                <a:uFillTx/>
                <a:latin typeface="Aptos Display" panose="02110004020202020204"/>
              </a:rPr>
              <a:t>Legislative Proposals</a:t>
            </a:r>
            <a:endParaRPr lang="en-US" sz="2800" dirty="0"/>
          </a:p>
        </p:txBody>
      </p:sp>
      <p:sp>
        <p:nvSpPr>
          <p:cNvPr id="4" name="Slide Number Placeholder 3">
            <a:extLst>
              <a:ext uri="{FF2B5EF4-FFF2-40B4-BE49-F238E27FC236}">
                <a16:creationId xmlns:a16="http://schemas.microsoft.com/office/drawing/2014/main" id="{670143E7-D4D2-0A99-3598-F2D387807DFF}"/>
              </a:ext>
            </a:extLst>
          </p:cNvPr>
          <p:cNvSpPr>
            <a:spLocks noGrp="1"/>
          </p:cNvSpPr>
          <p:nvPr>
            <p:ph type="sldNum" sz="quarter" idx="12"/>
          </p:nvPr>
        </p:nvSpPr>
        <p:spPr/>
        <p:txBody>
          <a:bodyPr/>
          <a:lstStyle/>
          <a:p>
            <a:fld id="{7C510EF6-A000-4896-B49D-8CC8284E9B72}" type="slidenum">
              <a:rPr lang="en-US" smtClean="0"/>
              <a:t>13</a:t>
            </a:fld>
            <a:endParaRPr lang="en-US" dirty="0"/>
          </a:p>
        </p:txBody>
      </p:sp>
      <p:graphicFrame>
        <p:nvGraphicFramePr>
          <p:cNvPr id="5" name="Content Placeholder 2">
            <a:extLst>
              <a:ext uri="{FF2B5EF4-FFF2-40B4-BE49-F238E27FC236}">
                <a16:creationId xmlns:a16="http://schemas.microsoft.com/office/drawing/2014/main" id="{25AFFFE2-4C5B-79AB-554D-A602E793DBFF}"/>
              </a:ext>
            </a:extLst>
          </p:cNvPr>
          <p:cNvGraphicFramePr>
            <a:graphicFrameLocks noGrp="1"/>
          </p:cNvGraphicFramePr>
          <p:nvPr>
            <p:ph idx="1"/>
            <p:extLst>
              <p:ext uri="{D42A27DB-BD31-4B8C-83A1-F6EECF244321}">
                <p14:modId xmlns:p14="http://schemas.microsoft.com/office/powerpoint/2010/main" val="677200431"/>
              </p:ext>
            </p:extLst>
          </p:nvPr>
        </p:nvGraphicFramePr>
        <p:xfrm>
          <a:off x="74677" y="1488830"/>
          <a:ext cx="4893189" cy="514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0C3CDFB6-7DD9-B45C-4AF3-66CB362F2870}"/>
              </a:ext>
            </a:extLst>
          </p:cNvPr>
          <p:cNvGraphicFramePr>
            <a:graphicFrameLocks/>
          </p:cNvGraphicFramePr>
          <p:nvPr>
            <p:extLst>
              <p:ext uri="{D42A27DB-BD31-4B8C-83A1-F6EECF244321}">
                <p14:modId xmlns:p14="http://schemas.microsoft.com/office/powerpoint/2010/main" val="3478680064"/>
              </p:ext>
            </p:extLst>
          </p:nvPr>
        </p:nvGraphicFramePr>
        <p:xfrm>
          <a:off x="4967866" y="163268"/>
          <a:ext cx="7224134" cy="6674336"/>
        </p:xfrm>
        <a:graphic>
          <a:graphicData uri="http://schemas.openxmlformats.org/drawingml/2006/table">
            <a:tbl>
              <a:tblPr firstRow="1" bandRow="1">
                <a:tableStyleId>{5C22544A-7EE6-4342-B048-85BDC9FD1C3A}</a:tableStyleId>
              </a:tblPr>
              <a:tblGrid>
                <a:gridCol w="1773752">
                  <a:extLst>
                    <a:ext uri="{9D8B030D-6E8A-4147-A177-3AD203B41FA5}">
                      <a16:colId xmlns:a16="http://schemas.microsoft.com/office/drawing/2014/main" val="2322021800"/>
                    </a:ext>
                  </a:extLst>
                </a:gridCol>
                <a:gridCol w="2398935">
                  <a:extLst>
                    <a:ext uri="{9D8B030D-6E8A-4147-A177-3AD203B41FA5}">
                      <a16:colId xmlns:a16="http://schemas.microsoft.com/office/drawing/2014/main" val="1232205708"/>
                    </a:ext>
                  </a:extLst>
                </a:gridCol>
                <a:gridCol w="1579410">
                  <a:extLst>
                    <a:ext uri="{9D8B030D-6E8A-4147-A177-3AD203B41FA5}">
                      <a16:colId xmlns:a16="http://schemas.microsoft.com/office/drawing/2014/main" val="1048773418"/>
                    </a:ext>
                  </a:extLst>
                </a:gridCol>
                <a:gridCol w="1472037">
                  <a:extLst>
                    <a:ext uri="{9D8B030D-6E8A-4147-A177-3AD203B41FA5}">
                      <a16:colId xmlns:a16="http://schemas.microsoft.com/office/drawing/2014/main" val="3421833450"/>
                    </a:ext>
                  </a:extLst>
                </a:gridCol>
              </a:tblGrid>
              <a:tr h="542430">
                <a:tc>
                  <a:txBody>
                    <a:bodyPr/>
                    <a:lstStyle/>
                    <a:p>
                      <a:r>
                        <a:rPr lang="en-US" dirty="0"/>
                        <a:t>Bill #</a:t>
                      </a:r>
                    </a:p>
                  </a:txBody>
                  <a:tcPr/>
                </a:tc>
                <a:tc>
                  <a:txBody>
                    <a:bodyPr/>
                    <a:lstStyle/>
                    <a:p>
                      <a:r>
                        <a:rPr lang="en-US" dirty="0"/>
                        <a:t>Description</a:t>
                      </a:r>
                    </a:p>
                  </a:txBody>
                  <a:tcPr/>
                </a:tc>
                <a:tc>
                  <a:txBody>
                    <a:bodyPr/>
                    <a:lstStyle/>
                    <a:p>
                      <a:r>
                        <a:rPr lang="en-US" dirty="0"/>
                        <a:t>Sponsor</a:t>
                      </a:r>
                    </a:p>
                  </a:txBody>
                  <a:tcPr/>
                </a:tc>
                <a:tc>
                  <a:txBody>
                    <a:bodyPr/>
                    <a:lstStyle/>
                    <a:p>
                      <a:r>
                        <a:rPr lang="en-US" dirty="0"/>
                        <a:t>Proponent</a:t>
                      </a:r>
                    </a:p>
                  </a:txBody>
                  <a:tcPr/>
                </a:tc>
                <a:extLst>
                  <a:ext uri="{0D108BD9-81ED-4DB2-BD59-A6C34878D82A}">
                    <a16:rowId xmlns:a16="http://schemas.microsoft.com/office/drawing/2014/main" val="707557829"/>
                  </a:ext>
                </a:extLst>
              </a:tr>
              <a:tr h="1039335">
                <a:tc>
                  <a:txBody>
                    <a:bodyPr/>
                    <a:lstStyle/>
                    <a:p>
                      <a:r>
                        <a:rPr lang="en-US" sz="1400" dirty="0"/>
                        <a:t>HB 4545/SB 3610</a:t>
                      </a:r>
                    </a:p>
                  </a:txBody>
                  <a:tcPr/>
                </a:tc>
                <a:tc>
                  <a:txBody>
                    <a:bodyPr/>
                    <a:lstStyle/>
                    <a:p>
                      <a:r>
                        <a:rPr lang="en-US" sz="1400" dirty="0"/>
                        <a:t>-Government Account Audit Act</a:t>
                      </a:r>
                    </a:p>
                    <a:p>
                      <a:r>
                        <a:rPr lang="en-US" sz="1400" dirty="0"/>
                        <a:t>-Increase Audit Threshold $1.5M</a:t>
                      </a:r>
                    </a:p>
                  </a:txBody>
                  <a:tcPr/>
                </a:tc>
                <a:tc>
                  <a:txBody>
                    <a:bodyPr/>
                    <a:lstStyle/>
                    <a:p>
                      <a:r>
                        <a:rPr lang="en-US" sz="1400" dirty="0"/>
                        <a:t>Rep. Blair-Sherlock</a:t>
                      </a:r>
                    </a:p>
                    <a:p>
                      <a:r>
                        <a:rPr lang="en-US" sz="1400" dirty="0"/>
                        <a:t>Sen. Balkema</a:t>
                      </a:r>
                    </a:p>
                  </a:txBody>
                  <a:tcPr/>
                </a:tc>
                <a:tc>
                  <a:txBody>
                    <a:bodyPr/>
                    <a:lstStyle/>
                    <a:p>
                      <a:r>
                        <a:rPr lang="en-US" sz="1400" dirty="0"/>
                        <a:t>Park Districts Assoc.</a:t>
                      </a:r>
                    </a:p>
                  </a:txBody>
                  <a:tcPr/>
                </a:tc>
                <a:extLst>
                  <a:ext uri="{0D108BD9-81ED-4DB2-BD59-A6C34878D82A}">
                    <a16:rowId xmlns:a16="http://schemas.microsoft.com/office/drawing/2014/main" val="736231680"/>
                  </a:ext>
                </a:extLst>
              </a:tr>
              <a:tr h="711124">
                <a:tc>
                  <a:txBody>
                    <a:bodyPr/>
                    <a:lstStyle/>
                    <a:p>
                      <a:r>
                        <a:rPr lang="en-US" sz="1400" dirty="0"/>
                        <a:t>HB 5391</a:t>
                      </a:r>
                    </a:p>
                  </a:txBody>
                  <a:tcPr>
                    <a:solidFill>
                      <a:srgbClr val="FFC000"/>
                    </a:solidFill>
                  </a:tcPr>
                </a:tc>
                <a:tc>
                  <a:txBody>
                    <a:bodyPr/>
                    <a:lstStyle/>
                    <a:p>
                      <a:r>
                        <a:rPr lang="en-US" sz="1400" dirty="0"/>
                        <a:t>Govt Report Enhancement &amp; Transparency Act</a:t>
                      </a:r>
                    </a:p>
                  </a:txBody>
                  <a:tcPr>
                    <a:solidFill>
                      <a:srgbClr val="FFC000"/>
                    </a:solidFill>
                  </a:tcPr>
                </a:tc>
                <a:tc>
                  <a:txBody>
                    <a:bodyPr/>
                    <a:lstStyle/>
                    <a:p>
                      <a:r>
                        <a:rPr lang="en-US" sz="1400" dirty="0"/>
                        <a:t>Rep. Manley</a:t>
                      </a:r>
                    </a:p>
                  </a:txBody>
                  <a:tcPr>
                    <a:solidFill>
                      <a:srgbClr val="FFC000"/>
                    </a:solidFill>
                  </a:tcPr>
                </a:tc>
                <a:tc>
                  <a:txBody>
                    <a:bodyPr/>
                    <a:lstStyle/>
                    <a:p>
                      <a:r>
                        <a:rPr lang="en-US" sz="1400" dirty="0"/>
                        <a:t>IL CPA Society</a:t>
                      </a:r>
                    </a:p>
                  </a:txBody>
                  <a:tcPr>
                    <a:solidFill>
                      <a:srgbClr val="FFC000"/>
                    </a:solidFill>
                  </a:tcPr>
                </a:tc>
                <a:extLst>
                  <a:ext uri="{0D108BD9-81ED-4DB2-BD59-A6C34878D82A}">
                    <a16:rowId xmlns:a16="http://schemas.microsoft.com/office/drawing/2014/main" val="3120714968"/>
                  </a:ext>
                </a:extLst>
              </a:tr>
              <a:tr h="1695757">
                <a:tc>
                  <a:txBody>
                    <a:bodyPr/>
                    <a:lstStyle/>
                    <a:p>
                      <a:r>
                        <a:rPr lang="en-US" sz="1400" dirty="0"/>
                        <a:t>SB 2836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-Government Account Audit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-Increase Audit Threshold $1.4M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-Conforming changes to Township Code</a:t>
                      </a:r>
                    </a:p>
                    <a:p>
                      <a:endParaRPr lang="en-US" sz="1400" dirty="0"/>
                    </a:p>
                  </a:txBody>
                  <a:tcPr/>
                </a:tc>
                <a:tc>
                  <a:txBody>
                    <a:bodyPr/>
                    <a:lstStyle/>
                    <a:p>
                      <a:endParaRPr lang="en-US" sz="1400" dirty="0"/>
                    </a:p>
                    <a:p>
                      <a:r>
                        <a:rPr lang="en-US" sz="1400" dirty="0"/>
                        <a:t>Sen. Johnson</a:t>
                      </a:r>
                    </a:p>
                  </a:txBody>
                  <a:tcPr/>
                </a:tc>
                <a:tc>
                  <a:txBody>
                    <a:bodyPr/>
                    <a:lstStyle/>
                    <a:p>
                      <a:r>
                        <a:rPr lang="en-US" sz="1400" dirty="0"/>
                        <a:t>Township Officials  of Illinois</a:t>
                      </a:r>
                    </a:p>
                  </a:txBody>
                  <a:tcPr/>
                </a:tc>
                <a:extLst>
                  <a:ext uri="{0D108BD9-81ED-4DB2-BD59-A6C34878D82A}">
                    <a16:rowId xmlns:a16="http://schemas.microsoft.com/office/drawing/2014/main" val="1751563883"/>
                  </a:ext>
                </a:extLst>
              </a:tr>
              <a:tr h="1342845">
                <a:tc>
                  <a:txBody>
                    <a:bodyPr/>
                    <a:lstStyle/>
                    <a:p>
                      <a:r>
                        <a:rPr lang="en-US" sz="1400" dirty="0"/>
                        <a:t>SB 3879</a:t>
                      </a:r>
                    </a:p>
                  </a:txBody>
                  <a:tcPr/>
                </a:tc>
                <a:tc>
                  <a:txBody>
                    <a:bodyPr/>
                    <a:lstStyle/>
                    <a:p>
                      <a:r>
                        <a:rPr lang="en-US" sz="1400" dirty="0"/>
                        <a:t>-Township Code</a:t>
                      </a:r>
                    </a:p>
                    <a:p>
                      <a:r>
                        <a:rPr lang="en-US" sz="1400" dirty="0"/>
                        <a:t>-Adds Section 55-70 creating a Township Auditing Entity to receive complaints</a:t>
                      </a:r>
                    </a:p>
                  </a:txBody>
                  <a:tcPr/>
                </a:tc>
                <a:tc>
                  <a:txBody>
                    <a:bodyPr/>
                    <a:lstStyle/>
                    <a:p>
                      <a:endParaRPr lang="en-US" sz="1400" dirty="0"/>
                    </a:p>
                    <a:p>
                      <a:r>
                        <a:rPr lang="en-US" sz="1400" dirty="0"/>
                        <a:t>Sen. Morrison</a:t>
                      </a:r>
                    </a:p>
                  </a:txBody>
                  <a:tcPr/>
                </a:tc>
                <a:tc>
                  <a:txBody>
                    <a:bodyPr/>
                    <a:lstStyle/>
                    <a:p>
                      <a:endParaRPr lang="en-US" sz="1400" dirty="0"/>
                    </a:p>
                  </a:txBody>
                  <a:tcPr/>
                </a:tc>
                <a:extLst>
                  <a:ext uri="{0D108BD9-81ED-4DB2-BD59-A6C34878D82A}">
                    <a16:rowId xmlns:a16="http://schemas.microsoft.com/office/drawing/2014/main" val="2135201958"/>
                  </a:ext>
                </a:extLst>
              </a:tr>
              <a:tr h="1342845">
                <a:tc>
                  <a:txBody>
                    <a:bodyPr/>
                    <a:lstStyle/>
                    <a:p>
                      <a:r>
                        <a:rPr lang="en-US" sz="1400" dirty="0"/>
                        <a:t>SB 4037</a:t>
                      </a:r>
                    </a:p>
                  </a:txBody>
                  <a:tcPr/>
                </a:tc>
                <a:tc>
                  <a:txBody>
                    <a:bodyPr/>
                    <a:lstStyle/>
                    <a:p>
                      <a:r>
                        <a:rPr lang="en-US" sz="1400" dirty="0"/>
                        <a:t>-Township Code</a:t>
                      </a:r>
                    </a:p>
                    <a:p>
                      <a:r>
                        <a:rPr lang="en-US" sz="1400" dirty="0"/>
                        <a:t>-Financial Statement Review at the end of a term of office or vacancy</a:t>
                      </a:r>
                    </a:p>
                  </a:txBody>
                  <a:tcPr/>
                </a:tc>
                <a:tc>
                  <a:txBody>
                    <a:bodyPr/>
                    <a:lstStyle/>
                    <a:p>
                      <a:endParaRPr lang="en-US" sz="1400" dirty="0"/>
                    </a:p>
                    <a:p>
                      <a:r>
                        <a:rPr lang="en-US" sz="1400" dirty="0"/>
                        <a:t>Sen. Bryant</a:t>
                      </a:r>
                    </a:p>
                  </a:txBody>
                  <a:tcPr/>
                </a:tc>
                <a:tc>
                  <a:txBody>
                    <a:bodyPr/>
                    <a:lstStyle/>
                    <a:p>
                      <a:endParaRPr lang="en-US" sz="1400" dirty="0"/>
                    </a:p>
                    <a:p>
                      <a:r>
                        <a:rPr lang="en-US" sz="1400" dirty="0"/>
                        <a:t>Gray Township</a:t>
                      </a:r>
                    </a:p>
                  </a:txBody>
                  <a:tcPr/>
                </a:tc>
                <a:extLst>
                  <a:ext uri="{0D108BD9-81ED-4DB2-BD59-A6C34878D82A}">
                    <a16:rowId xmlns:a16="http://schemas.microsoft.com/office/drawing/2014/main" val="3104784069"/>
                  </a:ext>
                </a:extLst>
              </a:tr>
            </a:tbl>
          </a:graphicData>
        </a:graphic>
      </p:graphicFrame>
    </p:spTree>
    <p:extLst>
      <p:ext uri="{BB962C8B-B14F-4D97-AF65-F5344CB8AC3E}">
        <p14:creationId xmlns:p14="http://schemas.microsoft.com/office/powerpoint/2010/main" val="23329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592FB-A601-4BA7-DF96-0A9A78FEFFD0}"/>
              </a:ext>
            </a:extLst>
          </p:cNvPr>
          <p:cNvSpPr>
            <a:spLocks noGrp="1"/>
          </p:cNvSpPr>
          <p:nvPr>
            <p:ph type="title"/>
          </p:nvPr>
        </p:nvSpPr>
        <p:spPr>
          <a:xfrm>
            <a:off x="1136397" y="95538"/>
            <a:ext cx="5323715" cy="1642970"/>
          </a:xfrm>
        </p:spPr>
        <p:txBody>
          <a:bodyPr anchor="b">
            <a:normAutofit/>
          </a:bodyPr>
          <a:lstStyle/>
          <a:p>
            <a:r>
              <a:rPr kumimoji="0" lang="en-US" sz="2500" b="0" i="0" u="none" strike="noStrike" kern="1200" cap="none" spc="0" normalizeH="0" baseline="0" noProof="0" dirty="0">
                <a:ln>
                  <a:noFill/>
                </a:ln>
                <a:effectLst/>
                <a:uLnTx/>
                <a:uFillTx/>
                <a:latin typeface="Aptos Display" panose="02110004020202020204"/>
                <a:ea typeface="+mj-ea"/>
                <a:cs typeface="+mj-cs"/>
              </a:rPr>
              <a:t>LONG TERM SOLUTION</a:t>
            </a:r>
            <a:br>
              <a:rPr kumimoji="0" lang="en-US" sz="2500" b="0" i="0" u="none" strike="noStrike" kern="1200" cap="none" spc="0" normalizeH="0" baseline="0" noProof="0" dirty="0">
                <a:ln>
                  <a:noFill/>
                </a:ln>
                <a:effectLst/>
                <a:uLnTx/>
                <a:uFillTx/>
                <a:latin typeface="Aptos Display" panose="02110004020202020204"/>
                <a:ea typeface="+mj-ea"/>
                <a:cs typeface="+mj-cs"/>
              </a:rPr>
            </a:br>
            <a:r>
              <a:rPr kumimoji="0" lang="en-US" sz="2500" b="0" i="0" u="none" strike="noStrike" kern="1200" cap="none" spc="0" normalizeH="0" baseline="0" noProof="0" dirty="0">
                <a:ln>
                  <a:noFill/>
                </a:ln>
                <a:effectLst/>
                <a:uLnTx/>
                <a:uFillTx/>
                <a:latin typeface="Aptos Display" panose="02110004020202020204"/>
                <a:ea typeface="+mj-ea"/>
                <a:cs typeface="+mj-cs"/>
              </a:rPr>
              <a:t>HB 5391 </a:t>
            </a:r>
            <a:br>
              <a:rPr kumimoji="0" lang="en-US" sz="2500" b="0" i="0" u="none" strike="noStrike" kern="1200" cap="none" spc="0" normalizeH="0" baseline="0" noProof="0" dirty="0">
                <a:ln>
                  <a:noFill/>
                </a:ln>
                <a:effectLst/>
                <a:uLnTx/>
                <a:uFillTx/>
                <a:latin typeface="Aptos Display" panose="02110004020202020204"/>
                <a:ea typeface="+mj-ea"/>
                <a:cs typeface="+mj-cs"/>
              </a:rPr>
            </a:br>
            <a:r>
              <a:rPr kumimoji="0" lang="en-US" sz="2500" b="0" i="1" u="none" strike="noStrike" kern="1200" cap="none" spc="0" normalizeH="0" baseline="0" noProof="0" dirty="0">
                <a:ln>
                  <a:noFill/>
                </a:ln>
                <a:effectLst/>
                <a:uLnTx/>
                <a:uFillTx/>
                <a:latin typeface="Aptos Display" panose="02110004020202020204"/>
                <a:ea typeface="+mj-ea"/>
                <a:cs typeface="+mj-cs"/>
              </a:rPr>
              <a:t>Government Reporting Enhancement </a:t>
            </a:r>
            <a:br>
              <a:rPr kumimoji="0" lang="en-US" sz="2500" b="0" i="1" u="none" strike="noStrike" kern="1200" cap="none" spc="0" normalizeH="0" baseline="0" noProof="0" dirty="0">
                <a:ln>
                  <a:noFill/>
                </a:ln>
                <a:effectLst/>
                <a:uLnTx/>
                <a:uFillTx/>
                <a:latin typeface="Aptos Display" panose="02110004020202020204"/>
                <a:ea typeface="+mj-ea"/>
                <a:cs typeface="+mj-cs"/>
              </a:rPr>
            </a:br>
            <a:r>
              <a:rPr kumimoji="0" lang="en-US" sz="2500" b="0" i="1" u="none" strike="noStrike" kern="1200" cap="none" spc="0" normalizeH="0" baseline="0" noProof="0" dirty="0">
                <a:ln>
                  <a:noFill/>
                </a:ln>
                <a:effectLst/>
                <a:uLnTx/>
                <a:uFillTx/>
                <a:latin typeface="Aptos Display" panose="02110004020202020204"/>
                <a:ea typeface="+mj-ea"/>
                <a:cs typeface="+mj-cs"/>
              </a:rPr>
              <a:t>and Transparency Act</a:t>
            </a:r>
            <a:endParaRPr lang="en-US" sz="2500" dirty="0"/>
          </a:p>
        </p:txBody>
      </p:sp>
      <p:sp>
        <p:nvSpPr>
          <p:cNvPr id="27" name="Content Placeholder 2">
            <a:extLst>
              <a:ext uri="{FF2B5EF4-FFF2-40B4-BE49-F238E27FC236}">
                <a16:creationId xmlns:a16="http://schemas.microsoft.com/office/drawing/2014/main" id="{169EABB1-AEB5-FE67-30DE-6E30128A5E83}"/>
              </a:ext>
            </a:extLst>
          </p:cNvPr>
          <p:cNvSpPr>
            <a:spLocks noGrp="1"/>
          </p:cNvSpPr>
          <p:nvPr>
            <p:ph idx="1"/>
          </p:nvPr>
        </p:nvSpPr>
        <p:spPr>
          <a:xfrm>
            <a:off x="457201" y="1834046"/>
            <a:ext cx="6201190" cy="4625332"/>
          </a:xfrm>
        </p:spPr>
        <p:txBody>
          <a:bodyPr anchor="t">
            <a:normAutofit/>
          </a:bodyPr>
          <a:lstStyle/>
          <a:p>
            <a:pPr marL="0" indent="0">
              <a:buNone/>
            </a:pPr>
            <a:r>
              <a:rPr lang="en-US" sz="1600" b="1" dirty="0"/>
              <a:t>COMPTROLLER BENEFITS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Display" panose="02110004020202020204"/>
                <a:ea typeface="+mn-ea"/>
                <a:cs typeface="+mn-cs"/>
              </a:rPr>
              <a:t>Enhanced enforcement tools for chronic noncompliers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Display" panose="02110004020202020204"/>
                <a:ea typeface="+mn-ea"/>
                <a:cs typeface="+mn-cs"/>
              </a:rPr>
              <a:t>Objective and transparent criteria for the Comptroller’s </a:t>
            </a:r>
            <a:r>
              <a:rPr lang="en-US" sz="1600" dirty="0">
                <a:latin typeface="Aptos Display" panose="02110004020202020204"/>
              </a:rPr>
              <a:t>granting of waivers to local governments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1600" dirty="0">
                <a:latin typeface="Aptos Display" panose="02110004020202020204"/>
              </a:rPr>
              <a:t>Waiver transparency through the posting of a record of waivers and basis for waivers and formal notification to legislators of waivers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1600" dirty="0">
                <a:latin typeface="Aptos Display" panose="02110004020202020204"/>
              </a:rPr>
              <a:t>Comptroller adoption of administrative rules to adapt to special needs of specific units of local government</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1600" dirty="0">
                <a:latin typeface="Aptos Display" panose="02110004020202020204"/>
              </a:rPr>
              <a:t>Comptroller develops standardized templates and procedures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Display" panose="02110004020202020204"/>
                <a:ea typeface="+mn-ea"/>
                <a:cs typeface="+mn-cs"/>
              </a:rPr>
              <a:t>Statewide database to assist local governments in RFQ for local government audits</a:t>
            </a:r>
          </a:p>
          <a:p>
            <a:pPr lvl="1">
              <a:spcBef>
                <a:spcPts val="1000"/>
              </a:spcBef>
              <a:defRPr/>
            </a:pPr>
            <a:r>
              <a:rPr lang="en-US" sz="1600" dirty="0">
                <a:latin typeface="Aptos Display" panose="02110004020202020204"/>
              </a:rPr>
              <a:t>Centralized repository for units of local government to post their RFQ for CPAs to perform audits</a:t>
            </a:r>
          </a:p>
          <a:p>
            <a:pPr lvl="1">
              <a:spcBef>
                <a:spcPts val="1000"/>
              </a:spcBef>
              <a:defRPr/>
            </a:pPr>
            <a:r>
              <a:rPr kumimoji="0" lang="en-US" sz="1600" b="0" i="0" u="none" strike="noStrike" kern="1200" cap="none" spc="0" normalizeH="0" baseline="0" noProof="0" dirty="0">
                <a:ln>
                  <a:noFill/>
                </a:ln>
                <a:effectLst/>
                <a:uLnTx/>
                <a:uFillTx/>
                <a:latin typeface="Aptos Display" panose="02110004020202020204"/>
                <a:ea typeface="+mn-ea"/>
                <a:cs typeface="+mn-cs"/>
              </a:rPr>
              <a:t>Centralized repository for CPAs and CPA firms to respond to RFQs from units of local government</a:t>
            </a:r>
          </a:p>
          <a:p>
            <a:endParaRPr lang="en-US" sz="11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7AC076F-D304-7CA4-DF8A-B54A2746AB1E}"/>
              </a:ext>
            </a:extLst>
          </p:cNvPr>
          <p:cNvPicPr>
            <a:picLocks noChangeAspect="1"/>
          </p:cNvPicPr>
          <p:nvPr/>
        </p:nvPicPr>
        <p:blipFill>
          <a:blip r:embed="rId2">
            <a:extLst>
              <a:ext uri="{28A0092B-C50C-407E-A947-70E740481C1C}">
                <a14:useLocalDpi xmlns:a14="http://schemas.microsoft.com/office/drawing/2010/main" val="0"/>
              </a:ext>
            </a:extLst>
          </a:blip>
          <a:srcRect t="1869" r="-2" b="-2"/>
          <a:stretch>
            <a:fillRect/>
          </a:stretch>
        </p:blipFill>
        <p:spPr>
          <a:xfrm>
            <a:off x="7075967" y="1424231"/>
            <a:ext cx="4170530" cy="4041431"/>
          </a:xfrm>
          <a:prstGeom prst="rect">
            <a:avLst/>
          </a:prstGeom>
        </p:spPr>
      </p:pic>
      <p:sp>
        <p:nvSpPr>
          <p:cNvPr id="3" name="Slide Number Placeholder 2">
            <a:extLst>
              <a:ext uri="{FF2B5EF4-FFF2-40B4-BE49-F238E27FC236}">
                <a16:creationId xmlns:a16="http://schemas.microsoft.com/office/drawing/2014/main" id="{D97DC02E-B764-C1EB-4C7B-7617710AA642}"/>
              </a:ext>
            </a:extLst>
          </p:cNvPr>
          <p:cNvSpPr>
            <a:spLocks noGrp="1"/>
          </p:cNvSpPr>
          <p:nvPr>
            <p:ph type="sldNum" sz="quarter" idx="12"/>
          </p:nvPr>
        </p:nvSpPr>
        <p:spPr>
          <a:xfrm>
            <a:off x="11704320" y="6459378"/>
            <a:ext cx="448056" cy="365125"/>
          </a:xfrm>
        </p:spPr>
        <p:txBody>
          <a:bodyPr>
            <a:normAutofit/>
          </a:bodyPr>
          <a:lstStyle/>
          <a:p>
            <a:pPr>
              <a:spcAft>
                <a:spcPts val="600"/>
              </a:spcAft>
            </a:pPr>
            <a:fld id="{7C510EF6-A000-4896-B49D-8CC8284E9B72}" type="slidenum">
              <a:rPr lang="en-US" sz="1100">
                <a:solidFill>
                  <a:srgbClr val="FFFFFF"/>
                </a:solidFill>
              </a:rPr>
              <a:pPr>
                <a:spcAft>
                  <a:spcPts val="600"/>
                </a:spcAft>
              </a:pPr>
              <a:t>14</a:t>
            </a:fld>
            <a:endParaRPr lang="en-US" sz="1100">
              <a:solidFill>
                <a:srgbClr val="FFFFFF"/>
              </a:solidFill>
            </a:endParaRPr>
          </a:p>
        </p:txBody>
      </p:sp>
    </p:spTree>
    <p:extLst>
      <p:ext uri="{BB962C8B-B14F-4D97-AF65-F5344CB8AC3E}">
        <p14:creationId xmlns:p14="http://schemas.microsoft.com/office/powerpoint/2010/main" val="240080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DC29F-43C4-0E5F-CE4C-D5488A5876C3}"/>
              </a:ext>
            </a:extLst>
          </p:cNvPr>
          <p:cNvSpPr>
            <a:spLocks noGrp="1"/>
          </p:cNvSpPr>
          <p:nvPr>
            <p:ph type="title"/>
          </p:nvPr>
        </p:nvSpPr>
        <p:spPr>
          <a:xfrm>
            <a:off x="805378" y="238665"/>
            <a:ext cx="5251316" cy="1807305"/>
          </a:xfrm>
        </p:spPr>
        <p:txBody>
          <a:bodyPr>
            <a:normAutofit/>
          </a:bodyPr>
          <a:lstStyle/>
          <a:p>
            <a:r>
              <a:rPr kumimoji="0" lang="en-US" sz="3100" b="0" i="0" u="none" strike="noStrike" kern="1200" cap="none" spc="0" normalizeH="0" baseline="0" noProof="0" dirty="0">
                <a:ln>
                  <a:noFill/>
                </a:ln>
                <a:effectLst/>
                <a:uLnTx/>
                <a:uFillTx/>
                <a:latin typeface="Aptos Display" panose="02110004020202020204"/>
                <a:ea typeface="+mj-ea"/>
                <a:cs typeface="+mj-cs"/>
              </a:rPr>
              <a:t>LONG TERM SOLUTION</a:t>
            </a:r>
            <a:br>
              <a:rPr kumimoji="0" lang="en-US" sz="3100" b="0" i="0" u="none" strike="noStrike" kern="1200" cap="none" spc="0" normalizeH="0" baseline="0" noProof="0" dirty="0">
                <a:ln>
                  <a:noFill/>
                </a:ln>
                <a:effectLst/>
                <a:uLnTx/>
                <a:uFillTx/>
                <a:latin typeface="Aptos Display" panose="02110004020202020204"/>
                <a:ea typeface="+mj-ea"/>
                <a:cs typeface="+mj-cs"/>
              </a:rPr>
            </a:br>
            <a:r>
              <a:rPr kumimoji="0" lang="en-US" sz="3100" b="0" i="0" u="none" strike="noStrike" kern="1200" cap="none" spc="0" normalizeH="0" baseline="0" noProof="0" dirty="0">
                <a:ln>
                  <a:noFill/>
                </a:ln>
                <a:effectLst/>
                <a:uLnTx/>
                <a:uFillTx/>
                <a:latin typeface="Aptos Display" panose="02110004020202020204"/>
                <a:ea typeface="+mj-ea"/>
                <a:cs typeface="+mj-cs"/>
              </a:rPr>
              <a:t>HB 5391-</a:t>
            </a:r>
            <a:r>
              <a:rPr kumimoji="0" lang="en-US" sz="3100" b="0" i="1" u="none" strike="noStrike" kern="1200" cap="none" spc="0" normalizeH="0" baseline="0" noProof="0" dirty="0">
                <a:ln>
                  <a:noFill/>
                </a:ln>
                <a:effectLst/>
                <a:uLnTx/>
                <a:uFillTx/>
                <a:latin typeface="Aptos Display" panose="02110004020202020204"/>
                <a:ea typeface="+mj-ea"/>
                <a:cs typeface="+mj-cs"/>
              </a:rPr>
              <a:t>Government Reporting Enhancement and Transparency Act</a:t>
            </a:r>
            <a:endParaRPr lang="en-US" sz="3100" dirty="0"/>
          </a:p>
        </p:txBody>
      </p:sp>
      <p:sp>
        <p:nvSpPr>
          <p:cNvPr id="3" name="Content Placeholder 2">
            <a:extLst>
              <a:ext uri="{FF2B5EF4-FFF2-40B4-BE49-F238E27FC236}">
                <a16:creationId xmlns:a16="http://schemas.microsoft.com/office/drawing/2014/main" id="{C851355F-B501-E0CF-EE06-B2074CEBAE15}"/>
              </a:ext>
            </a:extLst>
          </p:cNvPr>
          <p:cNvSpPr>
            <a:spLocks noGrp="1"/>
          </p:cNvSpPr>
          <p:nvPr>
            <p:ph idx="1"/>
          </p:nvPr>
        </p:nvSpPr>
        <p:spPr>
          <a:xfrm>
            <a:off x="838200" y="2333297"/>
            <a:ext cx="5523689" cy="4159578"/>
          </a:xfrm>
        </p:spPr>
        <p:txBody>
          <a:bodyPr>
            <a:normAutofit/>
          </a:bodyPr>
          <a:lstStyle/>
          <a:p>
            <a:pPr marL="0" indent="0">
              <a:buNone/>
            </a:pPr>
            <a:r>
              <a:rPr lang="en-US" sz="1800" b="1" dirty="0"/>
              <a:t>LOCAL GOVERNMENT BENEFITS</a:t>
            </a:r>
          </a:p>
          <a:p>
            <a:r>
              <a:rPr lang="en-US" sz="1800" dirty="0"/>
              <a:t>Elimination of multiple and contradictory audit requirements</a:t>
            </a:r>
          </a:p>
          <a:p>
            <a:r>
              <a:rPr lang="en-US" sz="1800" dirty="0"/>
              <a:t>One stop centralized repository </a:t>
            </a:r>
          </a:p>
          <a:p>
            <a:r>
              <a:rPr lang="en-US" sz="1800" dirty="0"/>
              <a:t>Administrative rules to provide clarity and uniformity in reporting</a:t>
            </a:r>
          </a:p>
          <a:p>
            <a:pPr lvl="1">
              <a:spcBef>
                <a:spcPts val="1000"/>
              </a:spcBef>
              <a:defRPr/>
            </a:pPr>
            <a:r>
              <a:rPr kumimoji="0" lang="en-US" sz="1800" b="0" i="0" u="none" strike="noStrike" kern="1200" cap="none" spc="0" normalizeH="0" baseline="0" noProof="0" dirty="0">
                <a:ln>
                  <a:noFill/>
                </a:ln>
                <a:effectLst/>
                <a:uLnTx/>
                <a:uFillTx/>
                <a:latin typeface="Aptos" panose="02110004020202020204"/>
                <a:ea typeface="+mn-ea"/>
                <a:cs typeface="+mn-cs"/>
              </a:rPr>
              <a:t>Guidance from the Comptroller on standardized templates and procedures</a:t>
            </a:r>
          </a:p>
          <a:p>
            <a:r>
              <a:rPr lang="en-US" sz="1800" dirty="0"/>
              <a:t>Less competition for audit resources</a:t>
            </a:r>
          </a:p>
          <a:p>
            <a:r>
              <a:rPr lang="en-US" sz="1800" dirty="0"/>
              <a:t>Revectoring reporting requirements of smaller units of local government as Category 1 and Category 2 governments will have agreed-upon procedures versus a full financial audit</a:t>
            </a:r>
          </a:p>
          <a:p>
            <a:endParaRPr lang="en-US" sz="1600" dirty="0"/>
          </a:p>
          <a:p>
            <a:endParaRPr lang="en-US" sz="1600" dirty="0"/>
          </a:p>
          <a:p>
            <a:endParaRPr lang="en-US" sz="1600" dirty="0"/>
          </a:p>
          <a:p>
            <a:endParaRPr lang="en-US" sz="1600" dirty="0"/>
          </a:p>
        </p:txBody>
      </p:sp>
      <p:pic>
        <p:nvPicPr>
          <p:cNvPr id="5" name="Picture 4">
            <a:extLst>
              <a:ext uri="{FF2B5EF4-FFF2-40B4-BE49-F238E27FC236}">
                <a16:creationId xmlns:a16="http://schemas.microsoft.com/office/drawing/2014/main" id="{718FEA5A-6529-C5AF-0DBA-B2DE5F436923}"/>
              </a:ext>
            </a:extLst>
          </p:cNvPr>
          <p:cNvPicPr>
            <a:picLocks noChangeAspect="1"/>
          </p:cNvPicPr>
          <p:nvPr/>
        </p:nvPicPr>
        <p:blipFill>
          <a:blip r:embed="rId2"/>
          <a:srcRect l="16757" r="25206" b="-1"/>
          <a:stretch>
            <a:fillRect/>
          </a:stretch>
        </p:blipFill>
        <p:spPr>
          <a:xfrm>
            <a:off x="6973507" y="10"/>
            <a:ext cx="5218493" cy="600195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30830B9E-E1DA-9CC6-F678-117E417022E1}"/>
              </a:ext>
            </a:extLst>
          </p:cNvPr>
          <p:cNvSpPr>
            <a:spLocks noGrp="1"/>
          </p:cNvSpPr>
          <p:nvPr>
            <p:ph type="sldNum" sz="quarter" idx="12"/>
          </p:nvPr>
        </p:nvSpPr>
        <p:spPr>
          <a:xfrm>
            <a:off x="8610600" y="6356350"/>
            <a:ext cx="2743200" cy="365125"/>
          </a:xfrm>
        </p:spPr>
        <p:txBody>
          <a:bodyPr>
            <a:normAutofit/>
          </a:bodyPr>
          <a:lstStyle/>
          <a:p>
            <a:pPr>
              <a:spcAft>
                <a:spcPts val="600"/>
              </a:spcAft>
            </a:pPr>
            <a:fld id="{7C510EF6-A000-4896-B49D-8CC8284E9B72}"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45417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42319-1B6D-6D00-486A-D34C50EEE724}"/>
              </a:ext>
            </a:extLst>
          </p:cNvPr>
          <p:cNvSpPr>
            <a:spLocks noGrp="1"/>
          </p:cNvSpPr>
          <p:nvPr>
            <p:ph type="title"/>
          </p:nvPr>
        </p:nvSpPr>
        <p:spPr>
          <a:xfrm>
            <a:off x="1136397" y="502020"/>
            <a:ext cx="5323715" cy="1642970"/>
          </a:xfrm>
        </p:spPr>
        <p:txBody>
          <a:bodyPr anchor="b">
            <a:normAutofit/>
          </a:bodyPr>
          <a:lstStyle/>
          <a:p>
            <a:r>
              <a:rPr kumimoji="0" lang="en-US" sz="2800" b="0" i="0" u="none" strike="noStrike" kern="1200" cap="none" spc="0" normalizeH="0" baseline="0" noProof="0">
                <a:ln>
                  <a:noFill/>
                </a:ln>
                <a:effectLst/>
                <a:uLnTx/>
                <a:uFillTx/>
                <a:latin typeface="Aptos Display" panose="02110004020202020204"/>
                <a:ea typeface="+mj-ea"/>
                <a:cs typeface="+mj-cs"/>
              </a:rPr>
              <a:t>LONG TERM SOLUTION</a:t>
            </a:r>
            <a:br>
              <a:rPr kumimoji="0" lang="en-US" sz="2800" b="0" i="0" u="none" strike="noStrike" kern="1200" cap="none" spc="0" normalizeH="0" baseline="0" noProof="0">
                <a:ln>
                  <a:noFill/>
                </a:ln>
                <a:effectLst/>
                <a:uLnTx/>
                <a:uFillTx/>
                <a:latin typeface="Aptos Display" panose="02110004020202020204"/>
                <a:ea typeface="+mj-ea"/>
                <a:cs typeface="+mj-cs"/>
              </a:rPr>
            </a:br>
            <a:r>
              <a:rPr kumimoji="0" lang="en-US" sz="2800" b="0" i="0" u="none" strike="noStrike" kern="1200" cap="none" spc="0" normalizeH="0" baseline="0" noProof="0">
                <a:ln>
                  <a:noFill/>
                </a:ln>
                <a:effectLst/>
                <a:uLnTx/>
                <a:uFillTx/>
                <a:latin typeface="Aptos Display" panose="02110004020202020204"/>
                <a:ea typeface="+mj-ea"/>
                <a:cs typeface="+mj-cs"/>
              </a:rPr>
              <a:t>HB 5391 </a:t>
            </a:r>
            <a:r>
              <a:rPr kumimoji="0" lang="en-US" sz="2800" b="0" i="1" u="none" strike="noStrike" kern="1200" cap="none" spc="0" normalizeH="0" baseline="0" noProof="0">
                <a:ln>
                  <a:noFill/>
                </a:ln>
                <a:effectLst/>
                <a:uLnTx/>
                <a:uFillTx/>
                <a:latin typeface="Aptos Display" panose="02110004020202020204"/>
                <a:ea typeface="+mj-ea"/>
                <a:cs typeface="+mj-cs"/>
              </a:rPr>
              <a:t>Government Reporting Enhancement and Transparency Act</a:t>
            </a:r>
            <a:endParaRPr lang="en-US" sz="2800"/>
          </a:p>
        </p:txBody>
      </p:sp>
      <p:sp>
        <p:nvSpPr>
          <p:cNvPr id="3" name="Content Placeholder 2">
            <a:extLst>
              <a:ext uri="{FF2B5EF4-FFF2-40B4-BE49-F238E27FC236}">
                <a16:creationId xmlns:a16="http://schemas.microsoft.com/office/drawing/2014/main" id="{DD98E7EC-53B4-59A0-1B22-A5EB3AC23498}"/>
              </a:ext>
            </a:extLst>
          </p:cNvPr>
          <p:cNvSpPr>
            <a:spLocks noGrp="1"/>
          </p:cNvSpPr>
          <p:nvPr>
            <p:ph idx="1"/>
          </p:nvPr>
        </p:nvSpPr>
        <p:spPr>
          <a:xfrm>
            <a:off x="742950" y="2144990"/>
            <a:ext cx="6267449" cy="4314388"/>
          </a:xfrm>
        </p:spPr>
        <p:txBody>
          <a:bodyPr anchor="t">
            <a:normAutofit/>
          </a:bodyPr>
          <a:lstStyle/>
          <a:p>
            <a:pPr marL="0" indent="0">
              <a:buNone/>
            </a:pPr>
            <a:r>
              <a:rPr lang="en-US" sz="1800" b="1" dirty="0"/>
              <a:t>CPA &amp; CPA FIRMS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ptos" panose="02110004020202020204"/>
                <a:ea typeface="+mn-ea"/>
                <a:cs typeface="+mn-cs"/>
              </a:rPr>
              <a:t>Incentivizes broadening of the pool of CPAs and CPA firms to perform procedures alleviating overutilization</a:t>
            </a:r>
          </a:p>
          <a:p>
            <a:r>
              <a:rPr lang="en-US" sz="1800" dirty="0"/>
              <a:t>Deployment of new reporting frameworks for smaller units of local governments - Category 1 and Category 2 local governments</a:t>
            </a:r>
          </a:p>
          <a:p>
            <a:r>
              <a:rPr lang="en-US" sz="1800" dirty="0"/>
              <a:t>Sweet spot – AUPs focused on accountability measures versus financial audits for Category 2 local governments, while focusing on financial audits for the larger Category 3 and Category 4 local governments</a:t>
            </a:r>
          </a:p>
          <a:p>
            <a:r>
              <a:rPr lang="en-US" sz="1800" dirty="0"/>
              <a:t>Peer Review - Engagement Review versus System Review for AUPs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ptos" panose="02110004020202020204"/>
                <a:ea typeface="+mn-ea"/>
                <a:cs typeface="+mn-cs"/>
              </a:rPr>
              <a:t>Workforce multiplier to focus of CPA review and audit resources based on risk and higher-level reviews</a:t>
            </a:r>
          </a:p>
          <a:p>
            <a:endParaRPr lang="en-US" sz="1400" dirty="0"/>
          </a:p>
          <a:p>
            <a:endParaRPr lang="en-US" sz="1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7B3FBB6-B4B9-6152-0CC0-0FD48CCA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818" y="1411605"/>
            <a:ext cx="4170530" cy="4180983"/>
          </a:xfrm>
          <a:prstGeom prst="rect">
            <a:avLst/>
          </a:prstGeom>
        </p:spPr>
      </p:pic>
      <p:sp>
        <p:nvSpPr>
          <p:cNvPr id="4" name="Slide Number Placeholder 3">
            <a:extLst>
              <a:ext uri="{FF2B5EF4-FFF2-40B4-BE49-F238E27FC236}">
                <a16:creationId xmlns:a16="http://schemas.microsoft.com/office/drawing/2014/main" id="{655E1668-82E5-D369-BC97-0827737FCC1A}"/>
              </a:ext>
            </a:extLst>
          </p:cNvPr>
          <p:cNvSpPr>
            <a:spLocks noGrp="1"/>
          </p:cNvSpPr>
          <p:nvPr>
            <p:ph type="sldNum" sz="quarter" idx="12"/>
          </p:nvPr>
        </p:nvSpPr>
        <p:spPr>
          <a:xfrm>
            <a:off x="11704320" y="6459378"/>
            <a:ext cx="448056" cy="365125"/>
          </a:xfrm>
        </p:spPr>
        <p:txBody>
          <a:bodyPr>
            <a:normAutofit/>
          </a:bodyPr>
          <a:lstStyle/>
          <a:p>
            <a:pPr>
              <a:spcAft>
                <a:spcPts val="600"/>
              </a:spcAft>
            </a:pPr>
            <a:fld id="{7C510EF6-A000-4896-B49D-8CC8284E9B72}" type="slidenum">
              <a:rPr lang="en-US" sz="1100">
                <a:solidFill>
                  <a:srgbClr val="FFFFFF"/>
                </a:solidFill>
              </a:rPr>
              <a:pPr>
                <a:spcAft>
                  <a:spcPts val="600"/>
                </a:spcAft>
              </a:pPr>
              <a:t>16</a:t>
            </a:fld>
            <a:endParaRPr lang="en-US" sz="1100">
              <a:solidFill>
                <a:srgbClr val="FFFFFF"/>
              </a:solidFill>
            </a:endParaRPr>
          </a:p>
        </p:txBody>
      </p:sp>
    </p:spTree>
    <p:extLst>
      <p:ext uri="{BB962C8B-B14F-4D97-AF65-F5344CB8AC3E}">
        <p14:creationId xmlns:p14="http://schemas.microsoft.com/office/powerpoint/2010/main" val="354242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8A22-8071-176A-4400-D4D3F77EF65C}"/>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50EC43FE-7D41-6BE4-1BE9-63A84461190C}"/>
              </a:ext>
            </a:extLst>
          </p:cNvPr>
          <p:cNvSpPr/>
          <p:nvPr/>
        </p:nvSpPr>
        <p:spPr>
          <a:xfrm>
            <a:off x="2133600" y="4832758"/>
            <a:ext cx="7924800" cy="20252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algn="ctr"/>
            <a:r>
              <a:rPr lang="en-US" sz="2400" b="1" dirty="0">
                <a:solidFill>
                  <a:srgbClr val="10253F"/>
                </a:solidFill>
                <a:effectLst>
                  <a:innerShdw blurRad="63500" dist="50800" dir="13500000">
                    <a:prstClr val="black">
                      <a:alpha val="50000"/>
                    </a:prstClr>
                  </a:innerShdw>
                </a:effectLst>
                <a:latin typeface="Bookman Old Style" pitchFamily="18" charset="0"/>
              </a:rPr>
              <a:t>21</a:t>
            </a:r>
            <a:r>
              <a:rPr lang="en-US" sz="2400" b="1" baseline="30000" dirty="0">
                <a:solidFill>
                  <a:srgbClr val="10253F"/>
                </a:solidFill>
                <a:effectLst>
                  <a:innerShdw blurRad="63500" dist="50800" dir="13500000">
                    <a:prstClr val="black">
                      <a:alpha val="50000"/>
                    </a:prstClr>
                  </a:innerShdw>
                </a:effectLst>
                <a:latin typeface="Bookman Old Style" pitchFamily="18" charset="0"/>
              </a:rPr>
              <a:t>st</a:t>
            </a:r>
            <a:r>
              <a:rPr lang="en-US" sz="2400" b="1" dirty="0">
                <a:solidFill>
                  <a:srgbClr val="10253F"/>
                </a:solidFill>
                <a:effectLst>
                  <a:innerShdw blurRad="63500" dist="50800" dir="13500000">
                    <a:prstClr val="black">
                      <a:alpha val="50000"/>
                    </a:prstClr>
                  </a:innerShdw>
                </a:effectLst>
                <a:latin typeface="Bookman Old Style" pitchFamily="18" charset="0"/>
              </a:rPr>
              <a:t> Century Financial Reporting Framework</a:t>
            </a:r>
          </a:p>
        </p:txBody>
      </p:sp>
      <p:sp>
        <p:nvSpPr>
          <p:cNvPr id="7" name="Rounded Rectangle 6">
            <a:extLst>
              <a:ext uri="{FF2B5EF4-FFF2-40B4-BE49-F238E27FC236}">
                <a16:creationId xmlns:a16="http://schemas.microsoft.com/office/drawing/2014/main" id="{0301C8F6-87A7-EB60-62C2-7F51A1B1E7A5}"/>
              </a:ext>
            </a:extLst>
          </p:cNvPr>
          <p:cNvSpPr/>
          <p:nvPr/>
        </p:nvSpPr>
        <p:spPr>
          <a:xfrm>
            <a:off x="2209800" y="5518558"/>
            <a:ext cx="7772400" cy="7298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sz="2400" b="1" dirty="0">
                <a:solidFill>
                  <a:srgbClr val="10253F"/>
                </a:solidFill>
                <a:effectLst>
                  <a:innerShdw blurRad="63500" dist="50800" dir="13500000">
                    <a:prstClr val="black">
                      <a:alpha val="50000"/>
                    </a:prstClr>
                  </a:innerShdw>
                </a:effectLst>
                <a:latin typeface="Bookman Old Style" pitchFamily="18" charset="0"/>
              </a:rPr>
              <a:t>House Bill 5391</a:t>
            </a:r>
          </a:p>
        </p:txBody>
      </p:sp>
      <p:sp>
        <p:nvSpPr>
          <p:cNvPr id="15" name="Rounded Rectangle 14">
            <a:extLst>
              <a:ext uri="{FF2B5EF4-FFF2-40B4-BE49-F238E27FC236}">
                <a16:creationId xmlns:a16="http://schemas.microsoft.com/office/drawing/2014/main" id="{C7503057-0077-476F-DD07-75CF5D264906}"/>
              </a:ext>
            </a:extLst>
          </p:cNvPr>
          <p:cNvSpPr/>
          <p:nvPr/>
        </p:nvSpPr>
        <p:spPr>
          <a:xfrm>
            <a:off x="3124200" y="1219200"/>
            <a:ext cx="5943600" cy="5334000"/>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000000"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r>
              <a:rPr lang="en-US" b="1" dirty="0">
                <a:solidFill>
                  <a:srgbClr val="002060"/>
                </a:solidFill>
                <a:effectLst>
                  <a:innerShdw blurRad="63500" dist="50800" dir="13500000">
                    <a:prstClr val="black">
                      <a:alpha val="50000"/>
                    </a:prstClr>
                  </a:innerShdw>
                </a:effectLst>
                <a:latin typeface="Bookman Old Style" pitchFamily="18" charset="0"/>
              </a:rPr>
              <a:t>			</a:t>
            </a:r>
          </a:p>
          <a:p>
            <a:pPr algn="ctr"/>
            <a:r>
              <a:rPr lang="en-US" sz="600" b="1" dirty="0">
                <a:solidFill>
                  <a:srgbClr val="002060"/>
                </a:solidFill>
                <a:effectLst>
                  <a:innerShdw blurRad="63500" dist="50800" dir="13500000">
                    <a:prstClr val="black">
                      <a:alpha val="50000"/>
                    </a:prstClr>
                  </a:innerShdw>
                </a:effectLst>
                <a:latin typeface="Bookman Old Style" pitchFamily="18" charset="0"/>
              </a:rPr>
              <a:t>G</a:t>
            </a:r>
          </a:p>
        </p:txBody>
      </p:sp>
      <p:sp>
        <p:nvSpPr>
          <p:cNvPr id="11" name="Hexagon 10">
            <a:extLst>
              <a:ext uri="{FF2B5EF4-FFF2-40B4-BE49-F238E27FC236}">
                <a16:creationId xmlns:a16="http://schemas.microsoft.com/office/drawing/2014/main" id="{9C0E771B-FCFE-FA49-BDE4-D637B2EF17C1}"/>
              </a:ext>
            </a:extLst>
          </p:cNvPr>
          <p:cNvSpPr/>
          <p:nvPr/>
        </p:nvSpPr>
        <p:spPr>
          <a:xfrm>
            <a:off x="80772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7F8DFA2-FDB4-6E97-F3E1-BF3077867DB0}"/>
              </a:ext>
            </a:extLst>
          </p:cNvPr>
          <p:cNvSpPr txBox="1"/>
          <p:nvPr/>
        </p:nvSpPr>
        <p:spPr>
          <a:xfrm>
            <a:off x="3276601" y="2667001"/>
            <a:ext cx="615553" cy="2031325"/>
          </a:xfrm>
          <a:prstGeom prst="rect">
            <a:avLst/>
          </a:prstGeom>
          <a:noFill/>
        </p:spPr>
        <p:txBody>
          <a:bodyPr vert="vert270" wrap="square" rtlCol="0">
            <a:spAutoFit/>
          </a:bodyPr>
          <a:lstStyle/>
          <a:p>
            <a:pPr algn="ctr"/>
            <a:r>
              <a:rPr lang="en-US" sz="2800" dirty="0">
                <a:solidFill>
                  <a:srgbClr val="002060"/>
                </a:solidFill>
                <a:latin typeface="Bookman Old Style" pitchFamily="18" charset="0"/>
              </a:rPr>
              <a:t>TEAMING</a:t>
            </a:r>
          </a:p>
        </p:txBody>
      </p:sp>
      <p:sp>
        <p:nvSpPr>
          <p:cNvPr id="18" name="TextBox 17">
            <a:extLst>
              <a:ext uri="{FF2B5EF4-FFF2-40B4-BE49-F238E27FC236}">
                <a16:creationId xmlns:a16="http://schemas.microsoft.com/office/drawing/2014/main" id="{F9FBE573-55D8-E2D2-744B-954AA1BFD853}"/>
              </a:ext>
            </a:extLst>
          </p:cNvPr>
          <p:cNvSpPr txBox="1"/>
          <p:nvPr/>
        </p:nvSpPr>
        <p:spPr>
          <a:xfrm>
            <a:off x="5029201" y="2590801"/>
            <a:ext cx="430887" cy="2259925"/>
          </a:xfrm>
          <a:prstGeom prst="rect">
            <a:avLst/>
          </a:prstGeom>
          <a:noFill/>
        </p:spPr>
        <p:txBody>
          <a:bodyPr vert="vert270" wrap="square" rtlCol="0">
            <a:spAutoFit/>
          </a:bodyPr>
          <a:lstStyle/>
          <a:p>
            <a:pPr algn="ctr"/>
            <a:r>
              <a:rPr lang="en-US" sz="1600" b="1" dirty="0">
                <a:solidFill>
                  <a:srgbClr val="002060"/>
                </a:solidFill>
                <a:latin typeface="Bookman Old Style" pitchFamily="18" charset="0"/>
              </a:rPr>
              <a:t>MILITARY JUSTICE</a:t>
            </a:r>
          </a:p>
        </p:txBody>
      </p:sp>
      <p:sp>
        <p:nvSpPr>
          <p:cNvPr id="19" name="TextBox 18">
            <a:extLst>
              <a:ext uri="{FF2B5EF4-FFF2-40B4-BE49-F238E27FC236}">
                <a16:creationId xmlns:a16="http://schemas.microsoft.com/office/drawing/2014/main" id="{CF18C6D3-52CC-5513-ECAE-E340149F224A}"/>
              </a:ext>
            </a:extLst>
          </p:cNvPr>
          <p:cNvSpPr txBox="1"/>
          <p:nvPr/>
        </p:nvSpPr>
        <p:spPr>
          <a:xfrm>
            <a:off x="6705601" y="2590801"/>
            <a:ext cx="430887" cy="2259925"/>
          </a:xfrm>
          <a:prstGeom prst="rect">
            <a:avLst/>
          </a:prstGeom>
          <a:noFill/>
        </p:spPr>
        <p:txBody>
          <a:bodyPr vert="vert270" wrap="square" rtlCol="0">
            <a:spAutoFit/>
          </a:bodyPr>
          <a:lstStyle/>
          <a:p>
            <a:pPr algn="ctr"/>
            <a:r>
              <a:rPr lang="en-US" sz="1600" b="1" dirty="0">
                <a:solidFill>
                  <a:srgbClr val="002060"/>
                </a:solidFill>
                <a:latin typeface="Bookman Old Style" pitchFamily="18" charset="0"/>
              </a:rPr>
              <a:t>LEGAL ASSISTANCE</a:t>
            </a:r>
          </a:p>
        </p:txBody>
      </p:sp>
      <p:sp>
        <p:nvSpPr>
          <p:cNvPr id="20" name="Flowchart: Extract 19">
            <a:extLst>
              <a:ext uri="{FF2B5EF4-FFF2-40B4-BE49-F238E27FC236}">
                <a16:creationId xmlns:a16="http://schemas.microsoft.com/office/drawing/2014/main" id="{6BB9781B-2DA4-314B-4FA1-4DE2CFEE4CC4}"/>
              </a:ext>
            </a:extLst>
          </p:cNvPr>
          <p:cNvSpPr/>
          <p:nvPr/>
        </p:nvSpPr>
        <p:spPr>
          <a:xfrm>
            <a:off x="2514600" y="381000"/>
            <a:ext cx="7239000" cy="2057400"/>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599984" lon="0" rev="0"/>
            </a:camera>
            <a:lightRig rig="soft" dir="t">
              <a:rot lat="0" lon="0" rev="16800000"/>
            </a:lightRig>
          </a:scene3d>
          <a:sp3d extrusionH="20116800">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endParaRPr lang="en-US" sz="1000" b="1" i="1" dirty="0">
              <a:solidFill>
                <a:srgbClr val="002060"/>
              </a:solidFill>
              <a:effectLst>
                <a:innerShdw blurRad="63500" dist="50800" dir="13500000">
                  <a:prstClr val="black">
                    <a:alpha val="50000"/>
                  </a:prstClr>
                </a:innerShdw>
              </a:effectLst>
              <a:latin typeface="Bookman Old Style" pitchFamily="18" charset="0"/>
            </a:endParaRPr>
          </a:p>
        </p:txBody>
      </p:sp>
      <p:sp>
        <p:nvSpPr>
          <p:cNvPr id="21" name="Hexagon 20">
            <a:extLst>
              <a:ext uri="{FF2B5EF4-FFF2-40B4-BE49-F238E27FC236}">
                <a16:creationId xmlns:a16="http://schemas.microsoft.com/office/drawing/2014/main" id="{D2AA40E2-E9EA-1695-DEC7-E923B921035E}"/>
              </a:ext>
            </a:extLst>
          </p:cNvPr>
          <p:cNvSpPr/>
          <p:nvPr/>
        </p:nvSpPr>
        <p:spPr>
          <a:xfrm>
            <a:off x="37338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84DBE7B-ADF8-7F1F-B5AA-F40722EBB7B0}"/>
              </a:ext>
            </a:extLst>
          </p:cNvPr>
          <p:cNvSpPr/>
          <p:nvPr/>
        </p:nvSpPr>
        <p:spPr>
          <a:xfrm>
            <a:off x="3048000" y="1828800"/>
            <a:ext cx="1066800" cy="1066800"/>
          </a:xfrm>
          <a:prstGeom prst="hexagon">
            <a:avLst/>
          </a:prstGeom>
          <a:blipFill dpi="0" rotWithShape="1">
            <a:blip r:embed="rId3" cstate="print"/>
            <a:srcRect/>
            <a:tile tx="0" ty="0" sx="100000" sy="100000" flip="xy" algn="ctr"/>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EE075641-5EFA-5D46-D687-0794015B7EA2}"/>
              </a:ext>
            </a:extLst>
          </p:cNvPr>
          <p:cNvSpPr/>
          <p:nvPr/>
        </p:nvSpPr>
        <p:spPr>
          <a:xfrm>
            <a:off x="54102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40CC9D0D-8B3C-7334-61A2-A1165DC25197}"/>
              </a:ext>
            </a:extLst>
          </p:cNvPr>
          <p:cNvSpPr/>
          <p:nvPr/>
        </p:nvSpPr>
        <p:spPr>
          <a:xfrm>
            <a:off x="70866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36E2909E-C9BC-0949-4D2C-D3299CFE8740}"/>
              </a:ext>
            </a:extLst>
          </p:cNvPr>
          <p:cNvSpPr/>
          <p:nvPr/>
        </p:nvSpPr>
        <p:spPr>
          <a:xfrm>
            <a:off x="4738116" y="1888924"/>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F0F930A7-ED30-7207-6B5C-F66EF4E5D04B}"/>
              </a:ext>
            </a:extLst>
          </p:cNvPr>
          <p:cNvSpPr/>
          <p:nvPr/>
        </p:nvSpPr>
        <p:spPr>
          <a:xfrm>
            <a:off x="64008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Extract 11">
            <a:extLst>
              <a:ext uri="{FF2B5EF4-FFF2-40B4-BE49-F238E27FC236}">
                <a16:creationId xmlns:a16="http://schemas.microsoft.com/office/drawing/2014/main" id="{3163D6EC-A519-A30B-DA50-1F8826217DA8}"/>
              </a:ext>
            </a:extLst>
          </p:cNvPr>
          <p:cNvSpPr/>
          <p:nvPr/>
        </p:nvSpPr>
        <p:spPr>
          <a:xfrm>
            <a:off x="2743200" y="1"/>
            <a:ext cx="6781800" cy="2590801"/>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9499994" lon="0" rev="0"/>
            </a:camera>
            <a:lightRig rig="soft" dir="t">
              <a:rot lat="0" lon="0" rev="16800000"/>
            </a:lightRig>
          </a:scene3d>
          <a:sp3d extrusionH="76200">
            <a:bevelT h="139700" prst="slop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algn="ctr"/>
            <a:endParaRPr lang="en-US" sz="2000" b="1" i="1" dirty="0">
              <a:solidFill>
                <a:srgbClr val="002060"/>
              </a:solidFill>
              <a:effectLst>
                <a:innerShdw blurRad="63500" dist="50800" dir="13500000">
                  <a:prstClr val="black">
                    <a:alpha val="50000"/>
                  </a:prstClr>
                </a:innerShdw>
              </a:effectLst>
              <a:latin typeface="Bookman Old Style" pitchFamily="18" charset="0"/>
            </a:endParaRPr>
          </a:p>
          <a:p>
            <a:pPr algn="ctr"/>
            <a:endParaRPr lang="en-US" sz="2000" b="1" i="1" dirty="0">
              <a:solidFill>
                <a:srgbClr val="002060"/>
              </a:solidFill>
              <a:effectLst>
                <a:innerShdw blurRad="63500" dist="50800" dir="13500000">
                  <a:prstClr val="black">
                    <a:alpha val="50000"/>
                  </a:prstClr>
                </a:innerShdw>
              </a:effectLst>
              <a:latin typeface="Bookman Old Style" pitchFamily="18" charset="0"/>
            </a:endParaRPr>
          </a:p>
          <a:p>
            <a:pPr algn="ctr"/>
            <a:endParaRPr lang="en-US" sz="2000" b="1" i="1" dirty="0">
              <a:solidFill>
                <a:srgbClr val="002060"/>
              </a:solidFill>
              <a:effectLst>
                <a:innerShdw blurRad="63500" dist="50800" dir="13500000">
                  <a:prstClr val="black">
                    <a:alpha val="50000"/>
                  </a:prstClr>
                </a:innerShdw>
              </a:effectLst>
              <a:latin typeface="Bookman Old Style" pitchFamily="18" charset="0"/>
            </a:endParaRPr>
          </a:p>
        </p:txBody>
      </p:sp>
      <p:sp>
        <p:nvSpPr>
          <p:cNvPr id="2" name="Rounded Rectangle 6">
            <a:extLst>
              <a:ext uri="{FF2B5EF4-FFF2-40B4-BE49-F238E27FC236}">
                <a16:creationId xmlns:a16="http://schemas.microsoft.com/office/drawing/2014/main" id="{B3428980-4507-8636-0648-DF9BCB891155}"/>
              </a:ext>
            </a:extLst>
          </p:cNvPr>
          <p:cNvSpPr/>
          <p:nvPr/>
        </p:nvSpPr>
        <p:spPr>
          <a:xfrm>
            <a:off x="2703576" y="4848835"/>
            <a:ext cx="6848856" cy="669723"/>
          </a:xfrm>
          <a:prstGeom prst="roundRect">
            <a:avLst>
              <a:gd name="adj" fmla="val 3771"/>
            </a:avLst>
          </a:prstGeom>
          <a:solidFill>
            <a:srgbClr val="9E5E00"/>
          </a:solidFill>
          <a:ln>
            <a:noFill/>
          </a:ln>
          <a:effectLst>
            <a:glow rad="63500">
              <a:schemeClr val="accent1">
                <a:satMod val="175000"/>
                <a:alpha val="40000"/>
              </a:schemeClr>
            </a:glow>
            <a:outerShdw blurRad="50800" dist="38100" dir="2700000" algn="tl" rotWithShape="0">
              <a:prstClr val="black">
                <a:alpha val="40000"/>
              </a:prstClr>
            </a:outerShdw>
          </a:effectLst>
          <a:scene3d>
            <a:camera prst="obliqueTopLeft"/>
            <a:lightRig rig="soft" dir="t">
              <a:rot lat="0" lon="0" rev="16800000"/>
            </a:lightRig>
          </a:scene3d>
          <a:sp3d extrusionH="57150">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sz="2000" b="1" dirty="0">
                <a:solidFill>
                  <a:srgbClr val="FFC000"/>
                </a:solidFill>
                <a:effectLst>
                  <a:innerShdw blurRad="63500" dist="50800" dir="13500000">
                    <a:prstClr val="black">
                      <a:alpha val="50000"/>
                    </a:prstClr>
                  </a:innerShdw>
                </a:effectLst>
                <a:latin typeface="Bookman Old Style" pitchFamily="18" charset="0"/>
              </a:rPr>
              <a:t>Government Report Enhancement </a:t>
            </a:r>
          </a:p>
          <a:p>
            <a:pPr algn="ctr"/>
            <a:r>
              <a:rPr lang="en-US" sz="2000" b="1" dirty="0">
                <a:solidFill>
                  <a:srgbClr val="FFC000"/>
                </a:solidFill>
                <a:effectLst>
                  <a:innerShdw blurRad="63500" dist="50800" dir="13500000">
                    <a:prstClr val="black">
                      <a:alpha val="50000"/>
                    </a:prstClr>
                  </a:innerShdw>
                </a:effectLst>
                <a:latin typeface="Bookman Old Style" pitchFamily="18" charset="0"/>
              </a:rPr>
              <a:t>and Transparency Act</a:t>
            </a:r>
          </a:p>
        </p:txBody>
      </p:sp>
      <p:pic>
        <p:nvPicPr>
          <p:cNvPr id="4" name="Picture 3">
            <a:extLst>
              <a:ext uri="{FF2B5EF4-FFF2-40B4-BE49-F238E27FC236}">
                <a16:creationId xmlns:a16="http://schemas.microsoft.com/office/drawing/2014/main" id="{786E5315-DD50-E949-78D2-1B844107AF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9138" y="950146"/>
            <a:ext cx="1206838" cy="11917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AD9C00D-3DF6-2BA0-3641-186C6FE9E969}"/>
              </a:ext>
            </a:extLst>
          </p:cNvPr>
          <p:cNvSpPr txBox="1"/>
          <p:nvPr/>
        </p:nvSpPr>
        <p:spPr>
          <a:xfrm>
            <a:off x="2743200" y="3124200"/>
            <a:ext cx="6976195" cy="830997"/>
          </a:xfrm>
          <a:prstGeom prst="rect">
            <a:avLst/>
          </a:prstGeom>
          <a:noFill/>
        </p:spPr>
        <p:txBody>
          <a:bodyPr wrap="square">
            <a:spAutoFit/>
          </a:bodyPr>
          <a:lstStyle/>
          <a:p>
            <a:pPr marL="0" indent="0" algn="ctr">
              <a:buNone/>
            </a:pPr>
            <a:r>
              <a:rPr lang="en-US" sz="4800" b="1" dirty="0">
                <a:solidFill>
                  <a:srgbClr val="FF0000"/>
                </a:solidFill>
              </a:rPr>
              <a:t>QUESTIONS</a:t>
            </a:r>
          </a:p>
        </p:txBody>
      </p:sp>
      <p:sp>
        <p:nvSpPr>
          <p:cNvPr id="6" name="Slide Number Placeholder 5">
            <a:extLst>
              <a:ext uri="{FF2B5EF4-FFF2-40B4-BE49-F238E27FC236}">
                <a16:creationId xmlns:a16="http://schemas.microsoft.com/office/drawing/2014/main" id="{3A62A48B-F03E-6A3A-7A92-1A7438F4DF1E}"/>
              </a:ext>
            </a:extLst>
          </p:cNvPr>
          <p:cNvSpPr>
            <a:spLocks noGrp="1"/>
          </p:cNvSpPr>
          <p:nvPr>
            <p:ph type="sldNum" sz="quarter" idx="12"/>
          </p:nvPr>
        </p:nvSpPr>
        <p:spPr/>
        <p:txBody>
          <a:bodyPr/>
          <a:lstStyle/>
          <a:p>
            <a:fld id="{7C510EF6-A000-4896-B49D-8CC8284E9B72}" type="slidenum">
              <a:rPr lang="en-US" smtClean="0"/>
              <a:t>17</a:t>
            </a:fld>
            <a:endParaRPr lang="en-US" dirty="0"/>
          </a:p>
        </p:txBody>
      </p:sp>
    </p:spTree>
    <p:extLst>
      <p:ext uri="{BB962C8B-B14F-4D97-AF65-F5344CB8AC3E}">
        <p14:creationId xmlns:p14="http://schemas.microsoft.com/office/powerpoint/2010/main" val="2254135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947EAA4-37C5-7768-ACCF-00899EF1DD14}"/>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HIDDEN SLIDES</a:t>
            </a:r>
          </a:p>
        </p:txBody>
      </p:sp>
      <p:sp>
        <p:nvSpPr>
          <p:cNvPr id="4" name="Text Placeholder 3">
            <a:extLst>
              <a:ext uri="{FF2B5EF4-FFF2-40B4-BE49-F238E27FC236}">
                <a16:creationId xmlns:a16="http://schemas.microsoft.com/office/drawing/2014/main" id="{8D47BB77-DFF3-A7D4-5624-0839BE210D5F}"/>
              </a:ext>
            </a:extLst>
          </p:cNvPr>
          <p:cNvSpPr>
            <a:spLocks noGrp="1"/>
          </p:cNvSpPr>
          <p:nvPr>
            <p:ph type="body" idx="1"/>
          </p:nvPr>
        </p:nvSpPr>
        <p:spPr>
          <a:xfrm>
            <a:off x="2197101" y="4078423"/>
            <a:ext cx="4978399" cy="2058657"/>
          </a:xfrm>
        </p:spPr>
        <p:txBody>
          <a:bodyPr vert="horz" lIns="91440" tIns="45720" rIns="91440" bIns="45720" rtlCol="0">
            <a:normAutofit/>
          </a:bodyPr>
          <a:lstStyle/>
          <a:p>
            <a:endParaRPr lang="en-US" kern="1200">
              <a:solidFill>
                <a:schemeClr val="tx1"/>
              </a:solidFill>
              <a:latin typeface="+mn-lt"/>
              <a:ea typeface="+mn-ea"/>
              <a:cs typeface="+mn-cs"/>
            </a:endParaRPr>
          </a:p>
          <a:p>
            <a:r>
              <a:rPr lang="en-US" b="1" kern="1200">
                <a:solidFill>
                  <a:schemeClr val="tx1"/>
                </a:solidFill>
                <a:latin typeface="+mn-lt"/>
                <a:ea typeface="+mn-ea"/>
                <a:cs typeface="+mn-cs"/>
              </a:rPr>
              <a:t>REFERNCE/BACKGROUND ONLY</a:t>
            </a:r>
          </a:p>
        </p:txBody>
      </p:sp>
      <p:pic>
        <p:nvPicPr>
          <p:cNvPr id="8" name="Graphic 7" descr="Eye">
            <a:extLst>
              <a:ext uri="{FF2B5EF4-FFF2-40B4-BE49-F238E27FC236}">
                <a16:creationId xmlns:a16="http://schemas.microsoft.com/office/drawing/2014/main" id="{CCC047CC-D85B-5E1E-ABE6-B288DD06B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0" name="Graphic 9" descr="Eye">
            <a:extLst>
              <a:ext uri="{FF2B5EF4-FFF2-40B4-BE49-F238E27FC236}">
                <a16:creationId xmlns:a16="http://schemas.microsoft.com/office/drawing/2014/main" id="{BBD76F02-EF6A-41EF-9A34-F6ED445571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2" name="Slide Number Placeholder 1">
            <a:extLst>
              <a:ext uri="{FF2B5EF4-FFF2-40B4-BE49-F238E27FC236}">
                <a16:creationId xmlns:a16="http://schemas.microsoft.com/office/drawing/2014/main" id="{5E288B0D-606E-704F-ED19-24DD935C013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C510EF6-A000-4896-B49D-8CC8284E9B72}" type="slidenum">
              <a:rPr lang="en-US" smtClean="0">
                <a:solidFill>
                  <a:schemeClr val="tx1">
                    <a:tint val="75000"/>
                  </a:schemeClr>
                </a:solidFill>
              </a:rPr>
              <a:pPr>
                <a:spcAft>
                  <a:spcPts val="600"/>
                </a:spcAft>
              </a:pPr>
              <a:t>18</a:t>
            </a:fld>
            <a:endParaRPr lang="en-US">
              <a:solidFill>
                <a:schemeClr val="tx1">
                  <a:tint val="75000"/>
                </a:schemeClr>
              </a:solidFill>
            </a:endParaRPr>
          </a:p>
        </p:txBody>
      </p:sp>
    </p:spTree>
    <p:extLst>
      <p:ext uri="{BB962C8B-B14F-4D97-AF65-F5344CB8AC3E}">
        <p14:creationId xmlns:p14="http://schemas.microsoft.com/office/powerpoint/2010/main" val="257538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2D94-94A1-D6F4-10C8-1EE1B4CE55ED}"/>
              </a:ext>
            </a:extLst>
          </p:cNvPr>
          <p:cNvSpPr>
            <a:spLocks noGrp="1"/>
          </p:cNvSpPr>
          <p:nvPr>
            <p:ph type="title"/>
          </p:nvPr>
        </p:nvSpPr>
        <p:spPr>
          <a:xfrm>
            <a:off x="1252728" y="365125"/>
            <a:ext cx="10101072" cy="457835"/>
          </a:xfrm>
        </p:spPr>
        <p:txBody>
          <a:bodyPr>
            <a:normAutofit fontScale="90000"/>
          </a:bodyPr>
          <a:lstStyle/>
          <a:p>
            <a:pPr algn="ctr"/>
            <a:r>
              <a:rPr lang="en-US" dirty="0"/>
              <a:t>Legislative Arena</a:t>
            </a:r>
            <a:br>
              <a:rPr lang="en-US" dirty="0"/>
            </a:br>
            <a:r>
              <a:rPr lang="en-US" dirty="0"/>
              <a:t>Competing Legislative Proposals</a:t>
            </a:r>
          </a:p>
        </p:txBody>
      </p:sp>
      <p:graphicFrame>
        <p:nvGraphicFramePr>
          <p:cNvPr id="4" name="Content Placeholder 3">
            <a:extLst>
              <a:ext uri="{FF2B5EF4-FFF2-40B4-BE49-F238E27FC236}">
                <a16:creationId xmlns:a16="http://schemas.microsoft.com/office/drawing/2014/main" id="{7516D2A3-567D-BF3F-A9C5-88F25D793D41}"/>
              </a:ext>
            </a:extLst>
          </p:cNvPr>
          <p:cNvGraphicFramePr>
            <a:graphicFrameLocks noGrp="1"/>
          </p:cNvGraphicFramePr>
          <p:nvPr>
            <p:ph idx="1"/>
            <p:extLst>
              <p:ext uri="{D42A27DB-BD31-4B8C-83A1-F6EECF244321}">
                <p14:modId xmlns:p14="http://schemas.microsoft.com/office/powerpoint/2010/main" val="1328546354"/>
              </p:ext>
            </p:extLst>
          </p:nvPr>
        </p:nvGraphicFramePr>
        <p:xfrm>
          <a:off x="838200" y="1185545"/>
          <a:ext cx="10515600" cy="5491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322021800"/>
                    </a:ext>
                  </a:extLst>
                </a:gridCol>
                <a:gridCol w="3555492">
                  <a:extLst>
                    <a:ext uri="{9D8B030D-6E8A-4147-A177-3AD203B41FA5}">
                      <a16:colId xmlns:a16="http://schemas.microsoft.com/office/drawing/2014/main" val="1232205708"/>
                    </a:ext>
                  </a:extLst>
                </a:gridCol>
                <a:gridCol w="2340864">
                  <a:extLst>
                    <a:ext uri="{9D8B030D-6E8A-4147-A177-3AD203B41FA5}">
                      <a16:colId xmlns:a16="http://schemas.microsoft.com/office/drawing/2014/main" val="1048773418"/>
                    </a:ext>
                  </a:extLst>
                </a:gridCol>
                <a:gridCol w="1990344">
                  <a:extLst>
                    <a:ext uri="{9D8B030D-6E8A-4147-A177-3AD203B41FA5}">
                      <a16:colId xmlns:a16="http://schemas.microsoft.com/office/drawing/2014/main" val="3421833450"/>
                    </a:ext>
                  </a:extLst>
                </a:gridCol>
              </a:tblGrid>
              <a:tr h="370840">
                <a:tc>
                  <a:txBody>
                    <a:bodyPr/>
                    <a:lstStyle/>
                    <a:p>
                      <a:r>
                        <a:rPr lang="en-US" dirty="0"/>
                        <a:t>Bill #</a:t>
                      </a:r>
                    </a:p>
                  </a:txBody>
                  <a:tcPr/>
                </a:tc>
                <a:tc>
                  <a:txBody>
                    <a:bodyPr/>
                    <a:lstStyle/>
                    <a:p>
                      <a:r>
                        <a:rPr lang="en-US" dirty="0"/>
                        <a:t>Description</a:t>
                      </a:r>
                    </a:p>
                  </a:txBody>
                  <a:tcPr/>
                </a:tc>
                <a:tc>
                  <a:txBody>
                    <a:bodyPr/>
                    <a:lstStyle/>
                    <a:p>
                      <a:r>
                        <a:rPr lang="en-US" dirty="0"/>
                        <a:t>Sponsor</a:t>
                      </a:r>
                    </a:p>
                  </a:txBody>
                  <a:tcPr/>
                </a:tc>
                <a:tc>
                  <a:txBody>
                    <a:bodyPr/>
                    <a:lstStyle/>
                    <a:p>
                      <a:r>
                        <a:rPr lang="en-US" dirty="0"/>
                        <a:t>Proponent</a:t>
                      </a:r>
                    </a:p>
                  </a:txBody>
                  <a:tcPr/>
                </a:tc>
                <a:extLst>
                  <a:ext uri="{0D108BD9-81ED-4DB2-BD59-A6C34878D82A}">
                    <a16:rowId xmlns:a16="http://schemas.microsoft.com/office/drawing/2014/main" val="707557829"/>
                  </a:ext>
                </a:extLst>
              </a:tr>
              <a:tr h="370840">
                <a:tc>
                  <a:txBody>
                    <a:bodyPr/>
                    <a:lstStyle/>
                    <a:p>
                      <a:r>
                        <a:rPr lang="en-US" dirty="0"/>
                        <a:t>HB 4545/SB 3610</a:t>
                      </a:r>
                    </a:p>
                  </a:txBody>
                  <a:tcPr/>
                </a:tc>
                <a:tc>
                  <a:txBody>
                    <a:bodyPr/>
                    <a:lstStyle/>
                    <a:p>
                      <a:r>
                        <a:rPr lang="en-US" dirty="0"/>
                        <a:t>-Government Account Audit Act</a:t>
                      </a:r>
                    </a:p>
                    <a:p>
                      <a:r>
                        <a:rPr lang="en-US" dirty="0"/>
                        <a:t>-Increase Audit Threshold $1.5M</a:t>
                      </a:r>
                    </a:p>
                  </a:txBody>
                  <a:tcPr/>
                </a:tc>
                <a:tc>
                  <a:txBody>
                    <a:bodyPr/>
                    <a:lstStyle/>
                    <a:p>
                      <a:r>
                        <a:rPr lang="en-US" dirty="0"/>
                        <a:t>Rep. Blair-Sherlock</a:t>
                      </a:r>
                    </a:p>
                    <a:p>
                      <a:r>
                        <a:rPr lang="en-US" dirty="0"/>
                        <a:t>Sen. Balkema</a:t>
                      </a:r>
                    </a:p>
                  </a:txBody>
                  <a:tcPr/>
                </a:tc>
                <a:tc>
                  <a:txBody>
                    <a:bodyPr/>
                    <a:lstStyle/>
                    <a:p>
                      <a:r>
                        <a:rPr lang="en-US" dirty="0"/>
                        <a:t>Park Districts Assoc.</a:t>
                      </a:r>
                    </a:p>
                  </a:txBody>
                  <a:tcPr/>
                </a:tc>
                <a:extLst>
                  <a:ext uri="{0D108BD9-81ED-4DB2-BD59-A6C34878D82A}">
                    <a16:rowId xmlns:a16="http://schemas.microsoft.com/office/drawing/2014/main" val="736231680"/>
                  </a:ext>
                </a:extLst>
              </a:tr>
              <a:tr h="370840">
                <a:tc>
                  <a:txBody>
                    <a:bodyPr/>
                    <a:lstStyle/>
                    <a:p>
                      <a:r>
                        <a:rPr lang="en-US" dirty="0"/>
                        <a:t>HB 5391</a:t>
                      </a:r>
                    </a:p>
                  </a:txBody>
                  <a:tcPr>
                    <a:solidFill>
                      <a:srgbClr val="FFC000"/>
                    </a:solidFill>
                  </a:tcPr>
                </a:tc>
                <a:tc>
                  <a:txBody>
                    <a:bodyPr/>
                    <a:lstStyle/>
                    <a:p>
                      <a:r>
                        <a:rPr lang="en-US" dirty="0"/>
                        <a:t>Govt Report Enhancement &amp; Transparency Act</a:t>
                      </a:r>
                    </a:p>
                  </a:txBody>
                  <a:tcPr>
                    <a:solidFill>
                      <a:srgbClr val="FFC000"/>
                    </a:solidFill>
                  </a:tcPr>
                </a:tc>
                <a:tc>
                  <a:txBody>
                    <a:bodyPr/>
                    <a:lstStyle/>
                    <a:p>
                      <a:r>
                        <a:rPr lang="en-US" dirty="0"/>
                        <a:t>Rep. Manley</a:t>
                      </a:r>
                    </a:p>
                  </a:txBody>
                  <a:tcPr>
                    <a:solidFill>
                      <a:srgbClr val="FFC000"/>
                    </a:solidFill>
                  </a:tcPr>
                </a:tc>
                <a:tc>
                  <a:txBody>
                    <a:bodyPr/>
                    <a:lstStyle/>
                    <a:p>
                      <a:r>
                        <a:rPr lang="en-US" dirty="0"/>
                        <a:t>IL CPA Society</a:t>
                      </a:r>
                    </a:p>
                  </a:txBody>
                  <a:tcPr>
                    <a:solidFill>
                      <a:srgbClr val="FFC000"/>
                    </a:solidFill>
                  </a:tcPr>
                </a:tc>
                <a:extLst>
                  <a:ext uri="{0D108BD9-81ED-4DB2-BD59-A6C34878D82A}">
                    <a16:rowId xmlns:a16="http://schemas.microsoft.com/office/drawing/2014/main" val="3120714968"/>
                  </a:ext>
                </a:extLst>
              </a:tr>
              <a:tr h="370840">
                <a:tc>
                  <a:txBody>
                    <a:bodyPr/>
                    <a:lstStyle/>
                    <a:p>
                      <a:r>
                        <a:rPr lang="en-US" dirty="0"/>
                        <a:t>SB 2836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-Government Account Audit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-Increase Audit Threshold $1.4M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-Conforming changes to Township Code</a:t>
                      </a:r>
                    </a:p>
                    <a:p>
                      <a:endParaRPr lang="en-US" dirty="0"/>
                    </a:p>
                  </a:txBody>
                  <a:tcPr/>
                </a:tc>
                <a:tc>
                  <a:txBody>
                    <a:bodyPr/>
                    <a:lstStyle/>
                    <a:p>
                      <a:endParaRPr lang="en-US" dirty="0"/>
                    </a:p>
                    <a:p>
                      <a:r>
                        <a:rPr lang="en-US" dirty="0"/>
                        <a:t>Sen. Johnson</a:t>
                      </a:r>
                    </a:p>
                  </a:txBody>
                  <a:tcPr/>
                </a:tc>
                <a:tc>
                  <a:txBody>
                    <a:bodyPr/>
                    <a:lstStyle/>
                    <a:p>
                      <a:r>
                        <a:rPr lang="en-US" dirty="0"/>
                        <a:t>Township Officials of Illinois</a:t>
                      </a:r>
                    </a:p>
                  </a:txBody>
                  <a:tcPr/>
                </a:tc>
                <a:extLst>
                  <a:ext uri="{0D108BD9-81ED-4DB2-BD59-A6C34878D82A}">
                    <a16:rowId xmlns:a16="http://schemas.microsoft.com/office/drawing/2014/main" val="1751563883"/>
                  </a:ext>
                </a:extLst>
              </a:tr>
              <a:tr h="370840">
                <a:tc>
                  <a:txBody>
                    <a:bodyPr/>
                    <a:lstStyle/>
                    <a:p>
                      <a:r>
                        <a:rPr lang="en-US" dirty="0"/>
                        <a:t>SB 3879</a:t>
                      </a:r>
                    </a:p>
                  </a:txBody>
                  <a:tcPr/>
                </a:tc>
                <a:tc>
                  <a:txBody>
                    <a:bodyPr/>
                    <a:lstStyle/>
                    <a:p>
                      <a:r>
                        <a:rPr lang="en-US" dirty="0"/>
                        <a:t>-Township Code</a:t>
                      </a:r>
                    </a:p>
                    <a:p>
                      <a:r>
                        <a:rPr lang="en-US" dirty="0"/>
                        <a:t>-Adds Section 55-70 creating a Township Auditing Entity to receive complaints</a:t>
                      </a:r>
                    </a:p>
                  </a:txBody>
                  <a:tcPr/>
                </a:tc>
                <a:tc>
                  <a:txBody>
                    <a:bodyPr/>
                    <a:lstStyle/>
                    <a:p>
                      <a:endParaRPr lang="en-US" dirty="0"/>
                    </a:p>
                    <a:p>
                      <a:r>
                        <a:rPr lang="en-US" dirty="0"/>
                        <a:t>Sen. Morrison</a:t>
                      </a:r>
                    </a:p>
                  </a:txBody>
                  <a:tcPr/>
                </a:tc>
                <a:tc>
                  <a:txBody>
                    <a:bodyPr/>
                    <a:lstStyle/>
                    <a:p>
                      <a:endParaRPr lang="en-US" dirty="0"/>
                    </a:p>
                  </a:txBody>
                  <a:tcPr/>
                </a:tc>
                <a:extLst>
                  <a:ext uri="{0D108BD9-81ED-4DB2-BD59-A6C34878D82A}">
                    <a16:rowId xmlns:a16="http://schemas.microsoft.com/office/drawing/2014/main" val="2135201958"/>
                  </a:ext>
                </a:extLst>
              </a:tr>
              <a:tr h="370840">
                <a:tc>
                  <a:txBody>
                    <a:bodyPr/>
                    <a:lstStyle/>
                    <a:p>
                      <a:r>
                        <a:rPr lang="en-US" dirty="0"/>
                        <a:t>SB 4037</a:t>
                      </a:r>
                    </a:p>
                  </a:txBody>
                  <a:tcPr/>
                </a:tc>
                <a:tc>
                  <a:txBody>
                    <a:bodyPr/>
                    <a:lstStyle/>
                    <a:p>
                      <a:r>
                        <a:rPr lang="en-US" dirty="0"/>
                        <a:t>-Township Code</a:t>
                      </a:r>
                    </a:p>
                    <a:p>
                      <a:r>
                        <a:rPr lang="en-US" dirty="0"/>
                        <a:t>-Financial Statement Review at the end of a term of office or vacancy</a:t>
                      </a:r>
                    </a:p>
                  </a:txBody>
                  <a:tcPr/>
                </a:tc>
                <a:tc>
                  <a:txBody>
                    <a:bodyPr/>
                    <a:lstStyle/>
                    <a:p>
                      <a:endParaRPr lang="en-US" dirty="0"/>
                    </a:p>
                    <a:p>
                      <a:r>
                        <a:rPr lang="en-US" dirty="0"/>
                        <a:t>Sen. Bryant</a:t>
                      </a:r>
                    </a:p>
                  </a:txBody>
                  <a:tcPr/>
                </a:tc>
                <a:tc>
                  <a:txBody>
                    <a:bodyPr/>
                    <a:lstStyle/>
                    <a:p>
                      <a:endParaRPr lang="en-US" dirty="0"/>
                    </a:p>
                    <a:p>
                      <a:r>
                        <a:rPr lang="en-US" dirty="0"/>
                        <a:t>Gray Township</a:t>
                      </a:r>
                    </a:p>
                  </a:txBody>
                  <a:tcPr/>
                </a:tc>
                <a:extLst>
                  <a:ext uri="{0D108BD9-81ED-4DB2-BD59-A6C34878D82A}">
                    <a16:rowId xmlns:a16="http://schemas.microsoft.com/office/drawing/2014/main" val="3104784069"/>
                  </a:ext>
                </a:extLst>
              </a:tr>
            </a:tbl>
          </a:graphicData>
        </a:graphic>
      </p:graphicFrame>
      <p:sp>
        <p:nvSpPr>
          <p:cNvPr id="5" name="Slide Number Placeholder 4">
            <a:extLst>
              <a:ext uri="{FF2B5EF4-FFF2-40B4-BE49-F238E27FC236}">
                <a16:creationId xmlns:a16="http://schemas.microsoft.com/office/drawing/2014/main" id="{1BD4932E-4FED-D366-B4A7-62F2BE46E123}"/>
              </a:ext>
            </a:extLst>
          </p:cNvPr>
          <p:cNvSpPr>
            <a:spLocks noGrp="1"/>
          </p:cNvSpPr>
          <p:nvPr>
            <p:ph type="sldNum" sz="quarter" idx="12"/>
          </p:nvPr>
        </p:nvSpPr>
        <p:spPr/>
        <p:txBody>
          <a:bodyPr/>
          <a:lstStyle/>
          <a:p>
            <a:fld id="{7C510EF6-A000-4896-B49D-8CC8284E9B72}" type="slidenum">
              <a:rPr lang="en-US" smtClean="0"/>
              <a:t>19</a:t>
            </a:fld>
            <a:endParaRPr lang="en-US" dirty="0"/>
          </a:p>
        </p:txBody>
      </p:sp>
    </p:spTree>
    <p:extLst>
      <p:ext uri="{BB962C8B-B14F-4D97-AF65-F5344CB8AC3E}">
        <p14:creationId xmlns:p14="http://schemas.microsoft.com/office/powerpoint/2010/main" val="78932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8FE2-ADC1-AC38-A760-B241EEC9A516}"/>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3CC6C93-999C-334D-6DF5-73B5AAEF50C6}"/>
              </a:ext>
            </a:extLst>
          </p:cNvPr>
          <p:cNvSpPr/>
          <p:nvPr/>
        </p:nvSpPr>
        <p:spPr>
          <a:xfrm>
            <a:off x="2133600" y="4832758"/>
            <a:ext cx="7924800" cy="20252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0253F"/>
                </a:solidFill>
                <a:effectLst>
                  <a:innerShdw blurRad="63500" dist="50800" dir="13500000">
                    <a:prstClr val="black">
                      <a:alpha val="50000"/>
                    </a:prstClr>
                  </a:innerShdw>
                </a:effectLst>
                <a:uLnTx/>
                <a:uFillTx/>
                <a:latin typeface="Bookman Old Style" pitchFamily="18" charset="0"/>
                <a:ea typeface="+mn-ea"/>
                <a:cs typeface="+mn-cs"/>
              </a:rPr>
              <a:t>Government Account Audit Act</a:t>
            </a:r>
          </a:p>
        </p:txBody>
      </p:sp>
      <p:sp>
        <p:nvSpPr>
          <p:cNvPr id="7" name="Rounded Rectangle 6">
            <a:extLst>
              <a:ext uri="{FF2B5EF4-FFF2-40B4-BE49-F238E27FC236}">
                <a16:creationId xmlns:a16="http://schemas.microsoft.com/office/drawing/2014/main" id="{47A38F3E-1094-C57D-F332-0378B55D3BAB}"/>
              </a:ext>
            </a:extLst>
          </p:cNvPr>
          <p:cNvSpPr/>
          <p:nvPr/>
        </p:nvSpPr>
        <p:spPr>
          <a:xfrm>
            <a:off x="2209800" y="5518558"/>
            <a:ext cx="7772400" cy="7298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253F"/>
                </a:solidFill>
                <a:effectLst>
                  <a:innerShdw blurRad="63500" dist="50800" dir="13500000">
                    <a:prstClr val="black">
                      <a:alpha val="50000"/>
                    </a:prstClr>
                  </a:innerShdw>
                </a:effectLst>
                <a:uLnTx/>
                <a:uFillTx/>
                <a:latin typeface="Bookman Old Style" pitchFamily="18" charset="0"/>
                <a:ea typeface="+mn-ea"/>
                <a:cs typeface="+mn-cs"/>
              </a:rPr>
              <a:t>Counties Code      Township Code     Municipal Code</a:t>
            </a:r>
          </a:p>
        </p:txBody>
      </p:sp>
      <p:sp>
        <p:nvSpPr>
          <p:cNvPr id="15" name="Rounded Rectangle 14">
            <a:extLst>
              <a:ext uri="{FF2B5EF4-FFF2-40B4-BE49-F238E27FC236}">
                <a16:creationId xmlns:a16="http://schemas.microsoft.com/office/drawing/2014/main" id="{DEBA9186-188C-EA9E-C64C-6446D5C8DC4E}"/>
              </a:ext>
            </a:extLst>
          </p:cNvPr>
          <p:cNvSpPr/>
          <p:nvPr/>
        </p:nvSpPr>
        <p:spPr>
          <a:xfrm>
            <a:off x="3090757" y="1227241"/>
            <a:ext cx="5943600" cy="5334000"/>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000000"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			</a:t>
            </a:r>
            <a:endPar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effectLst>
                  <a:innerShdw blurRad="63500" dist="50800" dir="13500000">
                    <a:prstClr val="black">
                      <a:alpha val="50000"/>
                    </a:prstClr>
                  </a:innerShdw>
                </a:effectLst>
                <a:latin typeface="Bookman Old Style" pitchFamily="18" charset="0"/>
              </a:rPr>
              <a:t>C</a:t>
            </a:r>
            <a:r>
              <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omptroller's Local Government Division</a:t>
            </a:r>
          </a:p>
        </p:txBody>
      </p:sp>
      <p:sp>
        <p:nvSpPr>
          <p:cNvPr id="11" name="Hexagon 10">
            <a:extLst>
              <a:ext uri="{FF2B5EF4-FFF2-40B4-BE49-F238E27FC236}">
                <a16:creationId xmlns:a16="http://schemas.microsoft.com/office/drawing/2014/main" id="{1EB893C5-2CEA-0B83-C880-AF03523B8919}"/>
              </a:ext>
            </a:extLst>
          </p:cNvPr>
          <p:cNvSpPr/>
          <p:nvPr/>
        </p:nvSpPr>
        <p:spPr>
          <a:xfrm>
            <a:off x="80772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5FB89D95-F91C-8E6D-F16A-31A28DBAC57F}"/>
              </a:ext>
            </a:extLst>
          </p:cNvPr>
          <p:cNvSpPr txBox="1"/>
          <p:nvPr/>
        </p:nvSpPr>
        <p:spPr>
          <a:xfrm>
            <a:off x="3276601" y="2667001"/>
            <a:ext cx="615553" cy="20313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Bookman Old Style" pitchFamily="18" charset="0"/>
                <a:ea typeface="+mn-ea"/>
                <a:cs typeface="+mn-cs"/>
              </a:rPr>
              <a:t>TEAMING</a:t>
            </a:r>
          </a:p>
        </p:txBody>
      </p:sp>
      <p:sp>
        <p:nvSpPr>
          <p:cNvPr id="18" name="TextBox 17">
            <a:extLst>
              <a:ext uri="{FF2B5EF4-FFF2-40B4-BE49-F238E27FC236}">
                <a16:creationId xmlns:a16="http://schemas.microsoft.com/office/drawing/2014/main" id="{23FC3756-AEA4-EC08-11E3-53D29AB8632E}"/>
              </a:ext>
            </a:extLst>
          </p:cNvPr>
          <p:cNvSpPr txBox="1"/>
          <p:nvPr/>
        </p:nvSpPr>
        <p:spPr>
          <a:xfrm>
            <a:off x="50292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MILITARY JUSTICE</a:t>
            </a:r>
          </a:p>
        </p:txBody>
      </p:sp>
      <p:sp>
        <p:nvSpPr>
          <p:cNvPr id="19" name="TextBox 18">
            <a:extLst>
              <a:ext uri="{FF2B5EF4-FFF2-40B4-BE49-F238E27FC236}">
                <a16:creationId xmlns:a16="http://schemas.microsoft.com/office/drawing/2014/main" id="{167AB718-EC08-940A-4F36-3F47E14B9DD2}"/>
              </a:ext>
            </a:extLst>
          </p:cNvPr>
          <p:cNvSpPr txBox="1"/>
          <p:nvPr/>
        </p:nvSpPr>
        <p:spPr>
          <a:xfrm>
            <a:off x="67056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LEGAL ASSISTANCE</a:t>
            </a:r>
          </a:p>
        </p:txBody>
      </p:sp>
      <p:sp>
        <p:nvSpPr>
          <p:cNvPr id="20" name="Flowchart: Extract 19">
            <a:extLst>
              <a:ext uri="{FF2B5EF4-FFF2-40B4-BE49-F238E27FC236}">
                <a16:creationId xmlns:a16="http://schemas.microsoft.com/office/drawing/2014/main" id="{CC377D33-C78E-244D-54B2-7F0D70B48951}"/>
              </a:ext>
            </a:extLst>
          </p:cNvPr>
          <p:cNvSpPr/>
          <p:nvPr/>
        </p:nvSpPr>
        <p:spPr>
          <a:xfrm>
            <a:off x="2514600" y="381000"/>
            <a:ext cx="7239000" cy="2057400"/>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599984" lon="0" rev="0"/>
            </a:camera>
            <a:lightRig rig="soft" dir="t">
              <a:rot lat="0" lon="0" rev="16800000"/>
            </a:lightRig>
          </a:scene3d>
          <a:sp3d extrusionH="20116800">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21" name="Hexagon 20">
            <a:extLst>
              <a:ext uri="{FF2B5EF4-FFF2-40B4-BE49-F238E27FC236}">
                <a16:creationId xmlns:a16="http://schemas.microsoft.com/office/drawing/2014/main" id="{9E15001D-455D-DEAA-A77B-5B447CA21EA2}"/>
              </a:ext>
            </a:extLst>
          </p:cNvPr>
          <p:cNvSpPr/>
          <p:nvPr/>
        </p:nvSpPr>
        <p:spPr>
          <a:xfrm>
            <a:off x="37338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Hexagon 7">
            <a:extLst>
              <a:ext uri="{FF2B5EF4-FFF2-40B4-BE49-F238E27FC236}">
                <a16:creationId xmlns:a16="http://schemas.microsoft.com/office/drawing/2014/main" id="{C0D0E205-6CD2-A0C5-1928-7365AE03BDCC}"/>
              </a:ext>
            </a:extLst>
          </p:cNvPr>
          <p:cNvSpPr/>
          <p:nvPr/>
        </p:nvSpPr>
        <p:spPr>
          <a:xfrm>
            <a:off x="3048000" y="1828800"/>
            <a:ext cx="1066800" cy="1066800"/>
          </a:xfrm>
          <a:prstGeom prst="hexagon">
            <a:avLst/>
          </a:prstGeom>
          <a:blipFill dpi="0" rotWithShape="1">
            <a:blip r:embed="rId3" cstate="print"/>
            <a:srcRect/>
            <a:tile tx="0" ty="0" sx="100000" sy="100000" flip="xy" algn="ctr"/>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Hexagon 21">
            <a:extLst>
              <a:ext uri="{FF2B5EF4-FFF2-40B4-BE49-F238E27FC236}">
                <a16:creationId xmlns:a16="http://schemas.microsoft.com/office/drawing/2014/main" id="{E8019525-637E-F6D2-4ECB-7C6AE3397BB6}"/>
              </a:ext>
            </a:extLst>
          </p:cNvPr>
          <p:cNvSpPr/>
          <p:nvPr/>
        </p:nvSpPr>
        <p:spPr>
          <a:xfrm>
            <a:off x="54102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Hexagon 22">
            <a:extLst>
              <a:ext uri="{FF2B5EF4-FFF2-40B4-BE49-F238E27FC236}">
                <a16:creationId xmlns:a16="http://schemas.microsoft.com/office/drawing/2014/main" id="{EB40B478-89BA-7864-8BE4-722F9FA16F49}"/>
              </a:ext>
            </a:extLst>
          </p:cNvPr>
          <p:cNvSpPr/>
          <p:nvPr/>
        </p:nvSpPr>
        <p:spPr>
          <a:xfrm>
            <a:off x="70866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Hexagon 8">
            <a:extLst>
              <a:ext uri="{FF2B5EF4-FFF2-40B4-BE49-F238E27FC236}">
                <a16:creationId xmlns:a16="http://schemas.microsoft.com/office/drawing/2014/main" id="{BC02CFFB-8823-B445-BBE7-4A9B91225815}"/>
              </a:ext>
            </a:extLst>
          </p:cNvPr>
          <p:cNvSpPr/>
          <p:nvPr/>
        </p:nvSpPr>
        <p:spPr>
          <a:xfrm>
            <a:off x="4738116" y="1888924"/>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Hexagon 9">
            <a:extLst>
              <a:ext uri="{FF2B5EF4-FFF2-40B4-BE49-F238E27FC236}">
                <a16:creationId xmlns:a16="http://schemas.microsoft.com/office/drawing/2014/main" id="{7619EC6F-52F7-DD3C-6882-7F30895F44E7}"/>
              </a:ext>
            </a:extLst>
          </p:cNvPr>
          <p:cNvSpPr/>
          <p:nvPr/>
        </p:nvSpPr>
        <p:spPr>
          <a:xfrm>
            <a:off x="64008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Flowchart: Extract 11">
            <a:extLst>
              <a:ext uri="{FF2B5EF4-FFF2-40B4-BE49-F238E27FC236}">
                <a16:creationId xmlns:a16="http://schemas.microsoft.com/office/drawing/2014/main" id="{414A2725-9B2D-14EE-3D89-6970E18EA5A8}"/>
              </a:ext>
            </a:extLst>
          </p:cNvPr>
          <p:cNvSpPr/>
          <p:nvPr/>
        </p:nvSpPr>
        <p:spPr>
          <a:xfrm>
            <a:off x="2743200" y="1"/>
            <a:ext cx="6781800" cy="2590801"/>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9499994" lon="0" rev="0"/>
            </a:camera>
            <a:lightRig rig="soft" dir="t">
              <a:rot lat="0" lon="0" rev="16800000"/>
            </a:lightRig>
          </a:scene3d>
          <a:sp3d extrusionH="76200">
            <a:bevelT h="139700" prst="slop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pic>
        <p:nvPicPr>
          <p:cNvPr id="4" name="Picture 3">
            <a:extLst>
              <a:ext uri="{FF2B5EF4-FFF2-40B4-BE49-F238E27FC236}">
                <a16:creationId xmlns:a16="http://schemas.microsoft.com/office/drawing/2014/main" id="{3CB217E3-2588-F4BD-D609-42DC4503CE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9138" y="950146"/>
            <a:ext cx="1206838" cy="11917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7A1C5C76-DADC-8AF6-8597-D43F8F99EEBE}"/>
              </a:ext>
            </a:extLst>
          </p:cNvPr>
          <p:cNvSpPr txBox="1"/>
          <p:nvPr/>
        </p:nvSpPr>
        <p:spPr>
          <a:xfrm>
            <a:off x="2743200" y="3326342"/>
            <a:ext cx="6976195" cy="830997"/>
          </a:xfrm>
          <a:prstGeom prst="rect">
            <a:avLst/>
          </a:prstGeom>
          <a:noFill/>
        </p:spPr>
        <p:txBody>
          <a:bodyPr wrap="square">
            <a:spAutoFit/>
          </a:bodyPr>
          <a:lstStyle/>
          <a:p>
            <a:pPr marL="0" indent="0" algn="ctr">
              <a:buNone/>
            </a:pPr>
            <a:r>
              <a:rPr lang="en-US" sz="2400" b="1" dirty="0">
                <a:solidFill>
                  <a:srgbClr val="FF0000"/>
                </a:solidFill>
              </a:rPr>
              <a:t>ILLINOIS’ LOCAL GOVERNMENT STATUTORY AUDIT REGIME</a:t>
            </a:r>
          </a:p>
        </p:txBody>
      </p:sp>
      <p:sp>
        <p:nvSpPr>
          <p:cNvPr id="2" name="Slide Number Placeholder 1">
            <a:extLst>
              <a:ext uri="{FF2B5EF4-FFF2-40B4-BE49-F238E27FC236}">
                <a16:creationId xmlns:a16="http://schemas.microsoft.com/office/drawing/2014/main" id="{2A13A449-22A6-C9C5-AB0F-70D46DA1B193}"/>
              </a:ext>
            </a:extLst>
          </p:cNvPr>
          <p:cNvSpPr>
            <a:spLocks noGrp="1"/>
          </p:cNvSpPr>
          <p:nvPr>
            <p:ph type="sldNum" sz="quarter" idx="12"/>
          </p:nvPr>
        </p:nvSpPr>
        <p:spPr/>
        <p:txBody>
          <a:bodyPr/>
          <a:lstStyle/>
          <a:p>
            <a:fld id="{7C510EF6-A000-4896-B49D-8CC8284E9B72}" type="slidenum">
              <a:rPr lang="en-US" smtClean="0"/>
              <a:t>2</a:t>
            </a:fld>
            <a:endParaRPr lang="en-US" dirty="0"/>
          </a:p>
        </p:txBody>
      </p:sp>
    </p:spTree>
    <p:extLst>
      <p:ext uri="{BB962C8B-B14F-4D97-AF65-F5344CB8AC3E}">
        <p14:creationId xmlns:p14="http://schemas.microsoft.com/office/powerpoint/2010/main" val="11834568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1C35-1AAB-1651-97C9-683901941C60}"/>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A3178AA-6843-3A50-D4EB-DDA5E12F690B}"/>
              </a:ext>
            </a:extLst>
          </p:cNvPr>
          <p:cNvSpPr/>
          <p:nvPr/>
        </p:nvSpPr>
        <p:spPr>
          <a:xfrm>
            <a:off x="2133600" y="4826676"/>
            <a:ext cx="7924800" cy="20252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lvl="0" algn="ctr">
              <a:defRPr/>
            </a:pPr>
            <a:r>
              <a:rPr lang="en-US" sz="2000" b="1" dirty="0">
                <a:solidFill>
                  <a:srgbClr val="FF0000"/>
                </a:solidFill>
                <a:effectLst>
                  <a:innerShdw blurRad="63500" dist="50800" dir="13500000">
                    <a:prstClr val="black">
                      <a:alpha val="50000"/>
                    </a:prstClr>
                  </a:innerShdw>
                </a:effectLst>
                <a:latin typeface="Bookman Old Style" pitchFamily="18" charset="0"/>
              </a:rPr>
              <a:t>42% Compliance Rate</a:t>
            </a:r>
          </a:p>
        </p:txBody>
      </p:sp>
      <p:sp>
        <p:nvSpPr>
          <p:cNvPr id="7" name="Rounded Rectangle 6">
            <a:extLst>
              <a:ext uri="{FF2B5EF4-FFF2-40B4-BE49-F238E27FC236}">
                <a16:creationId xmlns:a16="http://schemas.microsoft.com/office/drawing/2014/main" id="{7457FF5B-A0BC-F5EE-AA25-48FF343E075F}"/>
              </a:ext>
            </a:extLst>
          </p:cNvPr>
          <p:cNvSpPr/>
          <p:nvPr/>
        </p:nvSpPr>
        <p:spPr>
          <a:xfrm>
            <a:off x="2414016" y="5518559"/>
            <a:ext cx="7568184" cy="644498"/>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lvl="0" algn="ctr"/>
            <a:r>
              <a:rPr lang="en-US" sz="2000" b="1" dirty="0">
                <a:solidFill>
                  <a:srgbClr val="FF0000"/>
                </a:solidFill>
                <a:effectLst>
                  <a:innerShdw blurRad="63500" dist="50800" dir="13500000">
                    <a:prstClr val="black">
                      <a:alpha val="50000"/>
                    </a:prstClr>
                  </a:innerShdw>
                </a:effectLst>
                <a:latin typeface="Bookman Old Style" pitchFamily="18" charset="0"/>
              </a:rPr>
              <a:t>20</a:t>
            </a:r>
            <a:r>
              <a:rPr lang="en-US" sz="2000" b="1" baseline="30000" dirty="0">
                <a:solidFill>
                  <a:srgbClr val="FF0000"/>
                </a:solidFill>
                <a:effectLst>
                  <a:innerShdw blurRad="63500" dist="50800" dir="13500000">
                    <a:prstClr val="black">
                      <a:alpha val="50000"/>
                    </a:prstClr>
                  </a:innerShdw>
                </a:effectLst>
                <a:latin typeface="Bookman Old Style" pitchFamily="18" charset="0"/>
              </a:rPr>
              <a:t>th</a:t>
            </a:r>
            <a:r>
              <a:rPr lang="en-US" sz="2000" b="1" dirty="0">
                <a:solidFill>
                  <a:srgbClr val="FF0000"/>
                </a:solidFill>
                <a:effectLst>
                  <a:innerShdw blurRad="63500" dist="50800" dir="13500000">
                    <a:prstClr val="black">
                      <a:alpha val="50000"/>
                    </a:prstClr>
                  </a:innerShdw>
                </a:effectLst>
                <a:latin typeface="Bookman Old Style" pitchFamily="18" charset="0"/>
              </a:rPr>
              <a:t> Century Framework</a:t>
            </a:r>
            <a:endParaRPr kumimoji="0" lang="en-US" sz="20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15" name="Rounded Rectangle 14">
            <a:extLst>
              <a:ext uri="{FF2B5EF4-FFF2-40B4-BE49-F238E27FC236}">
                <a16:creationId xmlns:a16="http://schemas.microsoft.com/office/drawing/2014/main" id="{ABD6236E-A45D-3E1E-E0C4-11998F9D3C73}"/>
              </a:ext>
            </a:extLst>
          </p:cNvPr>
          <p:cNvSpPr/>
          <p:nvPr/>
        </p:nvSpPr>
        <p:spPr>
          <a:xfrm>
            <a:off x="3090757" y="1143000"/>
            <a:ext cx="5943600" cy="5334000"/>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000000"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			</a:t>
            </a:r>
            <a:endPar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effectLst>
                  <a:innerShdw blurRad="63500" dist="50800" dir="13500000">
                    <a:prstClr val="black">
                      <a:alpha val="50000"/>
                    </a:prstClr>
                  </a:innerShdw>
                </a:effectLst>
                <a:latin typeface="Bookman Old Style" pitchFamily="18" charset="0"/>
              </a:rPr>
              <a:t>C</a:t>
            </a:r>
            <a:r>
              <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omptroller's Local Government Division</a:t>
            </a:r>
          </a:p>
        </p:txBody>
      </p:sp>
      <p:sp>
        <p:nvSpPr>
          <p:cNvPr id="11" name="Hexagon 10">
            <a:extLst>
              <a:ext uri="{FF2B5EF4-FFF2-40B4-BE49-F238E27FC236}">
                <a16:creationId xmlns:a16="http://schemas.microsoft.com/office/drawing/2014/main" id="{B3EC7927-6F91-4688-C03B-54406D4F83B3}"/>
              </a:ext>
            </a:extLst>
          </p:cNvPr>
          <p:cNvSpPr/>
          <p:nvPr/>
        </p:nvSpPr>
        <p:spPr>
          <a:xfrm>
            <a:off x="80772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B635954C-2D73-E287-5538-A897CA3038B3}"/>
              </a:ext>
            </a:extLst>
          </p:cNvPr>
          <p:cNvSpPr txBox="1"/>
          <p:nvPr/>
        </p:nvSpPr>
        <p:spPr>
          <a:xfrm>
            <a:off x="3276601" y="2667001"/>
            <a:ext cx="615553" cy="20313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Bookman Old Style" pitchFamily="18" charset="0"/>
                <a:ea typeface="+mn-ea"/>
                <a:cs typeface="+mn-cs"/>
              </a:rPr>
              <a:t>TEAMING</a:t>
            </a:r>
          </a:p>
        </p:txBody>
      </p:sp>
      <p:sp>
        <p:nvSpPr>
          <p:cNvPr id="18" name="TextBox 17">
            <a:extLst>
              <a:ext uri="{FF2B5EF4-FFF2-40B4-BE49-F238E27FC236}">
                <a16:creationId xmlns:a16="http://schemas.microsoft.com/office/drawing/2014/main" id="{E2E33FE7-2957-16A6-77C3-0B4E50C533B0}"/>
              </a:ext>
            </a:extLst>
          </p:cNvPr>
          <p:cNvSpPr txBox="1"/>
          <p:nvPr/>
        </p:nvSpPr>
        <p:spPr>
          <a:xfrm>
            <a:off x="50292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MILITARY JUSTICE</a:t>
            </a:r>
          </a:p>
        </p:txBody>
      </p:sp>
      <p:sp>
        <p:nvSpPr>
          <p:cNvPr id="19" name="TextBox 18">
            <a:extLst>
              <a:ext uri="{FF2B5EF4-FFF2-40B4-BE49-F238E27FC236}">
                <a16:creationId xmlns:a16="http://schemas.microsoft.com/office/drawing/2014/main" id="{1F0EF7FB-56B6-3723-B1CB-24CE580BAAF1}"/>
              </a:ext>
            </a:extLst>
          </p:cNvPr>
          <p:cNvSpPr txBox="1"/>
          <p:nvPr/>
        </p:nvSpPr>
        <p:spPr>
          <a:xfrm>
            <a:off x="67056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LEGAL ASSISTANCE</a:t>
            </a:r>
          </a:p>
        </p:txBody>
      </p:sp>
      <p:sp>
        <p:nvSpPr>
          <p:cNvPr id="20" name="Flowchart: Extract 19">
            <a:extLst>
              <a:ext uri="{FF2B5EF4-FFF2-40B4-BE49-F238E27FC236}">
                <a16:creationId xmlns:a16="http://schemas.microsoft.com/office/drawing/2014/main" id="{41330383-B6D9-ECC9-D5B5-7E9F0EB50C8F}"/>
              </a:ext>
            </a:extLst>
          </p:cNvPr>
          <p:cNvSpPr/>
          <p:nvPr/>
        </p:nvSpPr>
        <p:spPr>
          <a:xfrm>
            <a:off x="2514600" y="381000"/>
            <a:ext cx="7239000" cy="2057400"/>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599984" lon="0" rev="0"/>
            </a:camera>
            <a:lightRig rig="soft" dir="t">
              <a:rot lat="0" lon="0" rev="16800000"/>
            </a:lightRig>
          </a:scene3d>
          <a:sp3d extrusionH="20116800">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21" name="Hexagon 20">
            <a:extLst>
              <a:ext uri="{FF2B5EF4-FFF2-40B4-BE49-F238E27FC236}">
                <a16:creationId xmlns:a16="http://schemas.microsoft.com/office/drawing/2014/main" id="{CF8DA08E-EFAD-D489-C0E3-5EE1073F661A}"/>
              </a:ext>
            </a:extLst>
          </p:cNvPr>
          <p:cNvSpPr/>
          <p:nvPr/>
        </p:nvSpPr>
        <p:spPr>
          <a:xfrm>
            <a:off x="37338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Hexagon 7">
            <a:extLst>
              <a:ext uri="{FF2B5EF4-FFF2-40B4-BE49-F238E27FC236}">
                <a16:creationId xmlns:a16="http://schemas.microsoft.com/office/drawing/2014/main" id="{A97CB598-871B-3A51-2D7E-929CB5BF9B2E}"/>
              </a:ext>
            </a:extLst>
          </p:cNvPr>
          <p:cNvSpPr/>
          <p:nvPr/>
        </p:nvSpPr>
        <p:spPr>
          <a:xfrm>
            <a:off x="3048000" y="1828800"/>
            <a:ext cx="1066800" cy="1066800"/>
          </a:xfrm>
          <a:prstGeom prst="hexagon">
            <a:avLst/>
          </a:prstGeom>
          <a:blipFill dpi="0" rotWithShape="1">
            <a:blip r:embed="rId3" cstate="print"/>
            <a:srcRect/>
            <a:tile tx="0" ty="0" sx="100000" sy="100000" flip="xy" algn="ctr"/>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Hexagon 21">
            <a:extLst>
              <a:ext uri="{FF2B5EF4-FFF2-40B4-BE49-F238E27FC236}">
                <a16:creationId xmlns:a16="http://schemas.microsoft.com/office/drawing/2014/main" id="{865243E7-9768-C663-635F-9BD982E863A6}"/>
              </a:ext>
            </a:extLst>
          </p:cNvPr>
          <p:cNvSpPr/>
          <p:nvPr/>
        </p:nvSpPr>
        <p:spPr>
          <a:xfrm>
            <a:off x="54102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Hexagon 22">
            <a:extLst>
              <a:ext uri="{FF2B5EF4-FFF2-40B4-BE49-F238E27FC236}">
                <a16:creationId xmlns:a16="http://schemas.microsoft.com/office/drawing/2014/main" id="{1F77B6E5-F3C9-4184-285B-EF43C4D3FB62}"/>
              </a:ext>
            </a:extLst>
          </p:cNvPr>
          <p:cNvSpPr/>
          <p:nvPr/>
        </p:nvSpPr>
        <p:spPr>
          <a:xfrm>
            <a:off x="70866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Hexagon 8">
            <a:extLst>
              <a:ext uri="{FF2B5EF4-FFF2-40B4-BE49-F238E27FC236}">
                <a16:creationId xmlns:a16="http://schemas.microsoft.com/office/drawing/2014/main" id="{ADD5ACDC-AF25-462B-3037-10D2834C8037}"/>
              </a:ext>
            </a:extLst>
          </p:cNvPr>
          <p:cNvSpPr/>
          <p:nvPr/>
        </p:nvSpPr>
        <p:spPr>
          <a:xfrm>
            <a:off x="4738116" y="1888924"/>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Hexagon 9">
            <a:extLst>
              <a:ext uri="{FF2B5EF4-FFF2-40B4-BE49-F238E27FC236}">
                <a16:creationId xmlns:a16="http://schemas.microsoft.com/office/drawing/2014/main" id="{3CE786FE-983A-61DB-B802-70A7EFD7B9B7}"/>
              </a:ext>
            </a:extLst>
          </p:cNvPr>
          <p:cNvSpPr/>
          <p:nvPr/>
        </p:nvSpPr>
        <p:spPr>
          <a:xfrm>
            <a:off x="64008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Flowchart: Extract 11">
            <a:extLst>
              <a:ext uri="{FF2B5EF4-FFF2-40B4-BE49-F238E27FC236}">
                <a16:creationId xmlns:a16="http://schemas.microsoft.com/office/drawing/2014/main" id="{0E649942-B4F5-F391-E1F1-176C3064FA67}"/>
              </a:ext>
            </a:extLst>
          </p:cNvPr>
          <p:cNvSpPr/>
          <p:nvPr/>
        </p:nvSpPr>
        <p:spPr>
          <a:xfrm>
            <a:off x="2743200" y="1"/>
            <a:ext cx="6781800" cy="2590801"/>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9499994" lon="0" rev="0"/>
            </a:camera>
            <a:lightRig rig="soft" dir="t">
              <a:rot lat="0" lon="0" rev="16800000"/>
            </a:lightRig>
          </a:scene3d>
          <a:sp3d extrusionH="76200">
            <a:bevelT h="139700" prst="slop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pic>
        <p:nvPicPr>
          <p:cNvPr id="4" name="Picture 3">
            <a:extLst>
              <a:ext uri="{FF2B5EF4-FFF2-40B4-BE49-F238E27FC236}">
                <a16:creationId xmlns:a16="http://schemas.microsoft.com/office/drawing/2014/main" id="{C1278913-8729-B696-BB63-7FCE31F489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9138" y="950146"/>
            <a:ext cx="1206838" cy="11917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5EDEEC9-D271-0973-5A4B-958ACB7E23C7}"/>
              </a:ext>
            </a:extLst>
          </p:cNvPr>
          <p:cNvSpPr txBox="1"/>
          <p:nvPr/>
        </p:nvSpPr>
        <p:spPr>
          <a:xfrm>
            <a:off x="3015238" y="136525"/>
            <a:ext cx="6094638" cy="830997"/>
          </a:xfrm>
          <a:prstGeom prst="rect">
            <a:avLst/>
          </a:prstGeom>
          <a:noFill/>
        </p:spPr>
        <p:txBody>
          <a:bodyPr wrap="square">
            <a:spAutoFit/>
          </a:bodyPr>
          <a:lstStyle/>
          <a:p>
            <a:pPr marL="0" indent="0" algn="ctr">
              <a:buNone/>
            </a:pPr>
            <a:r>
              <a:rPr lang="en-US" sz="2400" b="1" dirty="0">
                <a:solidFill>
                  <a:srgbClr val="FF0000"/>
                </a:solidFill>
              </a:rPr>
              <a:t>UNSUSTAINABILITY OF THE EXISTING LOCAL GOVERNMENT AUDIT REGIME</a:t>
            </a:r>
          </a:p>
        </p:txBody>
      </p:sp>
      <p:sp>
        <p:nvSpPr>
          <p:cNvPr id="2" name="Slide Number Placeholder 1">
            <a:extLst>
              <a:ext uri="{FF2B5EF4-FFF2-40B4-BE49-F238E27FC236}">
                <a16:creationId xmlns:a16="http://schemas.microsoft.com/office/drawing/2014/main" id="{4B6F9D6C-B3AE-0A5E-9188-18A801246256}"/>
              </a:ext>
            </a:extLst>
          </p:cNvPr>
          <p:cNvSpPr>
            <a:spLocks noGrp="1"/>
          </p:cNvSpPr>
          <p:nvPr>
            <p:ph type="sldNum" sz="quarter" idx="12"/>
          </p:nvPr>
        </p:nvSpPr>
        <p:spPr/>
        <p:txBody>
          <a:bodyPr/>
          <a:lstStyle/>
          <a:p>
            <a:fld id="{7C510EF6-A000-4896-B49D-8CC8284E9B72}" type="slidenum">
              <a:rPr lang="en-US" smtClean="0"/>
              <a:t>3</a:t>
            </a:fld>
            <a:endParaRPr lang="en-US" dirty="0"/>
          </a:p>
        </p:txBody>
      </p:sp>
      <p:graphicFrame>
        <p:nvGraphicFramePr>
          <p:cNvPr id="6" name="Table 5">
            <a:extLst>
              <a:ext uri="{FF2B5EF4-FFF2-40B4-BE49-F238E27FC236}">
                <a16:creationId xmlns:a16="http://schemas.microsoft.com/office/drawing/2014/main" id="{7EF04284-FBA7-EC3F-3F14-F8E9B8BAE120}"/>
              </a:ext>
            </a:extLst>
          </p:cNvPr>
          <p:cNvGraphicFramePr>
            <a:graphicFrameLocks noGrp="1"/>
          </p:cNvGraphicFramePr>
          <p:nvPr/>
        </p:nvGraphicFramePr>
        <p:xfrm>
          <a:off x="2552700" y="3525044"/>
          <a:ext cx="7086600" cy="952500"/>
        </p:xfrm>
        <a:graphic>
          <a:graphicData uri="http://schemas.openxmlformats.org/drawingml/2006/table">
            <a:tbl>
              <a:tblPr>
                <a:tableStyleId>{5C22544A-7EE6-4342-B048-85BDC9FD1C3A}</a:tableStyleId>
              </a:tblPr>
              <a:tblGrid>
                <a:gridCol w="2273300">
                  <a:extLst>
                    <a:ext uri="{9D8B030D-6E8A-4147-A177-3AD203B41FA5}">
                      <a16:colId xmlns:a16="http://schemas.microsoft.com/office/drawing/2014/main" val="3592429855"/>
                    </a:ext>
                  </a:extLst>
                </a:gridCol>
                <a:gridCol w="2044700">
                  <a:extLst>
                    <a:ext uri="{9D8B030D-6E8A-4147-A177-3AD203B41FA5}">
                      <a16:colId xmlns:a16="http://schemas.microsoft.com/office/drawing/2014/main" val="334598260"/>
                    </a:ext>
                  </a:extLst>
                </a:gridCol>
                <a:gridCol w="2768600">
                  <a:extLst>
                    <a:ext uri="{9D8B030D-6E8A-4147-A177-3AD203B41FA5}">
                      <a16:colId xmlns:a16="http://schemas.microsoft.com/office/drawing/2014/main" val="2752008005"/>
                    </a:ext>
                  </a:extLst>
                </a:gridCol>
              </a:tblGrid>
              <a:tr h="238125">
                <a:tc>
                  <a:txBody>
                    <a:bodyPr/>
                    <a:lstStyle/>
                    <a:p>
                      <a:pPr algn="ctr" fontAlgn="b">
                        <a:buNone/>
                      </a:pPr>
                      <a:r>
                        <a:rPr lang="en-US" sz="1400" u="none" strike="noStrike">
                          <a:effectLst/>
                        </a:rPr>
                        <a:t>Category</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2025 Delinquent Reports</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Multi-Year Delinquent Reports</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5082926"/>
                  </a:ext>
                </a:extLst>
              </a:tr>
              <a:tr h="238125">
                <a:tc>
                  <a:txBody>
                    <a:bodyPr/>
                    <a:lstStyle/>
                    <a:p>
                      <a:pPr algn="l" fontAlgn="b">
                        <a:buNone/>
                      </a:pPr>
                      <a:r>
                        <a:rPr lang="en-US" sz="1400" u="none" strike="noStrike" dirty="0">
                          <a:effectLst/>
                        </a:rPr>
                        <a:t>Municipal Governments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318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202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937286"/>
                  </a:ext>
                </a:extLst>
              </a:tr>
              <a:tr h="238125">
                <a:tc>
                  <a:txBody>
                    <a:bodyPr/>
                    <a:lstStyle/>
                    <a:p>
                      <a:pPr algn="l" fontAlgn="b">
                        <a:buNone/>
                      </a:pPr>
                      <a:r>
                        <a:rPr lang="en-US" sz="1400" u="none" strike="noStrike">
                          <a:effectLst/>
                        </a:rPr>
                        <a:t>Special Districts</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162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658004"/>
                  </a:ext>
                </a:extLst>
              </a:tr>
              <a:tr h="238125">
                <a:tc>
                  <a:txBody>
                    <a:bodyPr/>
                    <a:lstStyle/>
                    <a:p>
                      <a:pPr algn="l" fontAlgn="b">
                        <a:buNone/>
                      </a:pP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a:effectLst/>
                        </a:rPr>
                        <a:t>480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400" u="none" strike="noStrike" dirty="0">
                          <a:effectLst/>
                        </a:rPr>
                        <a:t>299</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614713"/>
                  </a:ext>
                </a:extLst>
              </a:tr>
            </a:tbl>
          </a:graphicData>
        </a:graphic>
      </p:graphicFrame>
    </p:spTree>
    <p:extLst>
      <p:ext uri="{BB962C8B-B14F-4D97-AF65-F5344CB8AC3E}">
        <p14:creationId xmlns:p14="http://schemas.microsoft.com/office/powerpoint/2010/main" val="31129527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A039-BCDB-D7C3-CEC7-0A939C865EE8}"/>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7969D8E7-AC2A-2E55-271A-EC1CE590D8EA}"/>
              </a:ext>
            </a:extLst>
          </p:cNvPr>
          <p:cNvSpPr/>
          <p:nvPr/>
        </p:nvSpPr>
        <p:spPr>
          <a:xfrm>
            <a:off x="2133600" y="4832758"/>
            <a:ext cx="7924800" cy="20252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0253F"/>
                </a:solidFill>
                <a:effectLst>
                  <a:innerShdw blurRad="63500" dist="50800" dir="13500000">
                    <a:prstClr val="black">
                      <a:alpha val="50000"/>
                    </a:prstClr>
                  </a:innerShdw>
                </a:effectLst>
                <a:latin typeface="Bookman Old Style" pitchFamily="18" charset="0"/>
              </a:rPr>
              <a:t>1 statewide Single Audit statute</a:t>
            </a:r>
            <a:endParaRPr kumimoji="0" lang="en-US" sz="2400" b="1" i="0" u="none" strike="noStrike" kern="1200" cap="none" spc="0" normalizeH="0" baseline="0" noProof="0" dirty="0">
              <a:ln>
                <a:noFill/>
              </a:ln>
              <a:solidFill>
                <a:srgbClr val="10253F"/>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7" name="Rounded Rectangle 6">
            <a:extLst>
              <a:ext uri="{FF2B5EF4-FFF2-40B4-BE49-F238E27FC236}">
                <a16:creationId xmlns:a16="http://schemas.microsoft.com/office/drawing/2014/main" id="{F74AB3BD-4D8B-8E46-9678-7C669138A939}"/>
              </a:ext>
            </a:extLst>
          </p:cNvPr>
          <p:cNvSpPr/>
          <p:nvPr/>
        </p:nvSpPr>
        <p:spPr>
          <a:xfrm>
            <a:off x="2209800" y="5518558"/>
            <a:ext cx="7772400" cy="729843"/>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899995"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0253F"/>
                </a:solidFill>
                <a:effectLst>
                  <a:innerShdw blurRad="63500" dist="50800" dir="13500000">
                    <a:prstClr val="black">
                      <a:alpha val="50000"/>
                    </a:prstClr>
                  </a:innerShdw>
                </a:effectLst>
                <a:latin typeface="Bookman Old Style" pitchFamily="18" charset="0"/>
              </a:rPr>
              <a:t>4 categories of government based on annual revenues</a:t>
            </a:r>
            <a:endParaRPr kumimoji="0" lang="en-US" sz="2000" b="1" i="0" u="none" strike="noStrike" kern="1200" cap="none" spc="0" normalizeH="0" baseline="0" noProof="0" dirty="0">
              <a:ln>
                <a:noFill/>
              </a:ln>
              <a:solidFill>
                <a:srgbClr val="10253F"/>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15" name="Rounded Rectangle 14">
            <a:extLst>
              <a:ext uri="{FF2B5EF4-FFF2-40B4-BE49-F238E27FC236}">
                <a16:creationId xmlns:a16="http://schemas.microsoft.com/office/drawing/2014/main" id="{D5EEB322-2261-E59E-8A4B-6DA34826378B}"/>
              </a:ext>
            </a:extLst>
          </p:cNvPr>
          <p:cNvSpPr/>
          <p:nvPr/>
        </p:nvSpPr>
        <p:spPr>
          <a:xfrm>
            <a:off x="3090757" y="1227241"/>
            <a:ext cx="5943600" cy="5334000"/>
          </a:xfrm>
          <a:prstGeom prst="roundRect">
            <a:avLst>
              <a:gd name="adj" fmla="val 3771"/>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8000000" lon="0" rev="0"/>
            </a:camera>
            <a:lightRig rig="soft" dir="t">
              <a:rot lat="0" lon="0" rev="16800000"/>
            </a:lightRig>
          </a:scene3d>
          <a:sp3d extrusionH="57150">
            <a:bevelT prst="angl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			</a:t>
            </a:r>
            <a:endPar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21</a:t>
            </a:r>
            <a:r>
              <a:rPr kumimoji="0" lang="en-US" sz="2000" b="1" i="0" u="none" strike="noStrike" kern="1200" cap="none" spc="0" normalizeH="0" baseline="3000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st</a:t>
            </a:r>
            <a:r>
              <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rPr>
              <a:t> </a:t>
            </a:r>
            <a:r>
              <a:rPr lang="en-US" sz="2000" b="1" dirty="0">
                <a:solidFill>
                  <a:srgbClr val="002060"/>
                </a:solidFill>
                <a:effectLst>
                  <a:innerShdw blurRad="63500" dist="50800" dir="13500000">
                    <a:prstClr val="black">
                      <a:alpha val="50000"/>
                    </a:prstClr>
                  </a:innerShdw>
                </a:effectLst>
                <a:latin typeface="Bookman Old Style" pitchFamily="18" charset="0"/>
              </a:rPr>
              <a:t>Century Financial Reporting Framework</a:t>
            </a:r>
            <a:endParaRPr kumimoji="0" lang="en-US" sz="2000" b="1" i="0"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11" name="Hexagon 10">
            <a:extLst>
              <a:ext uri="{FF2B5EF4-FFF2-40B4-BE49-F238E27FC236}">
                <a16:creationId xmlns:a16="http://schemas.microsoft.com/office/drawing/2014/main" id="{A958E844-F022-69AB-CB63-CB45EDB47E37}"/>
              </a:ext>
            </a:extLst>
          </p:cNvPr>
          <p:cNvSpPr/>
          <p:nvPr/>
        </p:nvSpPr>
        <p:spPr>
          <a:xfrm>
            <a:off x="80772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37F46BF1-00D4-F0C3-FDE6-91630826F524}"/>
              </a:ext>
            </a:extLst>
          </p:cNvPr>
          <p:cNvSpPr txBox="1"/>
          <p:nvPr/>
        </p:nvSpPr>
        <p:spPr>
          <a:xfrm>
            <a:off x="3276601" y="2667001"/>
            <a:ext cx="615553" cy="20313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Bookman Old Style" pitchFamily="18" charset="0"/>
                <a:ea typeface="+mn-ea"/>
                <a:cs typeface="+mn-cs"/>
              </a:rPr>
              <a:t>TEAMING</a:t>
            </a:r>
          </a:p>
        </p:txBody>
      </p:sp>
      <p:sp>
        <p:nvSpPr>
          <p:cNvPr id="18" name="TextBox 17">
            <a:extLst>
              <a:ext uri="{FF2B5EF4-FFF2-40B4-BE49-F238E27FC236}">
                <a16:creationId xmlns:a16="http://schemas.microsoft.com/office/drawing/2014/main" id="{FA86EE86-E5C4-6C73-49B9-7B8F538096EC}"/>
              </a:ext>
            </a:extLst>
          </p:cNvPr>
          <p:cNvSpPr txBox="1"/>
          <p:nvPr/>
        </p:nvSpPr>
        <p:spPr>
          <a:xfrm>
            <a:off x="50292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MILITARY JUSTICE</a:t>
            </a:r>
          </a:p>
        </p:txBody>
      </p:sp>
      <p:sp>
        <p:nvSpPr>
          <p:cNvPr id="19" name="TextBox 18">
            <a:extLst>
              <a:ext uri="{FF2B5EF4-FFF2-40B4-BE49-F238E27FC236}">
                <a16:creationId xmlns:a16="http://schemas.microsoft.com/office/drawing/2014/main" id="{F6F95C42-5244-89D8-7C04-FC0870A4DB8F}"/>
              </a:ext>
            </a:extLst>
          </p:cNvPr>
          <p:cNvSpPr txBox="1"/>
          <p:nvPr/>
        </p:nvSpPr>
        <p:spPr>
          <a:xfrm>
            <a:off x="6705601" y="2590801"/>
            <a:ext cx="430887" cy="225992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Bookman Old Style" pitchFamily="18" charset="0"/>
                <a:ea typeface="+mn-ea"/>
                <a:cs typeface="+mn-cs"/>
              </a:rPr>
              <a:t>LEGAL ASSISTANCE</a:t>
            </a:r>
          </a:p>
        </p:txBody>
      </p:sp>
      <p:sp>
        <p:nvSpPr>
          <p:cNvPr id="20" name="Flowchart: Extract 19">
            <a:extLst>
              <a:ext uri="{FF2B5EF4-FFF2-40B4-BE49-F238E27FC236}">
                <a16:creationId xmlns:a16="http://schemas.microsoft.com/office/drawing/2014/main" id="{54F941EC-13BC-4B0D-E539-FFEDA0F17455}"/>
              </a:ext>
            </a:extLst>
          </p:cNvPr>
          <p:cNvSpPr/>
          <p:nvPr/>
        </p:nvSpPr>
        <p:spPr>
          <a:xfrm>
            <a:off x="2514600" y="381000"/>
            <a:ext cx="7239000" cy="2057400"/>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599984" lon="0" rev="0"/>
            </a:camera>
            <a:lightRig rig="soft" dir="t">
              <a:rot lat="0" lon="0" rev="16800000"/>
            </a:lightRig>
          </a:scene3d>
          <a:sp3d extrusionH="20116800">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sp>
        <p:nvSpPr>
          <p:cNvPr id="21" name="Hexagon 20">
            <a:extLst>
              <a:ext uri="{FF2B5EF4-FFF2-40B4-BE49-F238E27FC236}">
                <a16:creationId xmlns:a16="http://schemas.microsoft.com/office/drawing/2014/main" id="{ED53B627-3D8A-B79C-0A69-C025D33669D4}"/>
              </a:ext>
            </a:extLst>
          </p:cNvPr>
          <p:cNvSpPr/>
          <p:nvPr/>
        </p:nvSpPr>
        <p:spPr>
          <a:xfrm>
            <a:off x="37338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Hexagon 7">
            <a:extLst>
              <a:ext uri="{FF2B5EF4-FFF2-40B4-BE49-F238E27FC236}">
                <a16:creationId xmlns:a16="http://schemas.microsoft.com/office/drawing/2014/main" id="{65AB1FF7-F621-00D6-F8AA-61A915D9A4E7}"/>
              </a:ext>
            </a:extLst>
          </p:cNvPr>
          <p:cNvSpPr/>
          <p:nvPr/>
        </p:nvSpPr>
        <p:spPr>
          <a:xfrm>
            <a:off x="3048000" y="1828800"/>
            <a:ext cx="1066800" cy="1066800"/>
          </a:xfrm>
          <a:prstGeom prst="hexagon">
            <a:avLst/>
          </a:prstGeom>
          <a:blipFill dpi="0" rotWithShape="1">
            <a:blip r:embed="rId3" cstate="print"/>
            <a:srcRect/>
            <a:tile tx="0" ty="0" sx="100000" sy="100000" flip="xy" algn="ctr"/>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Hexagon 21">
            <a:extLst>
              <a:ext uri="{FF2B5EF4-FFF2-40B4-BE49-F238E27FC236}">
                <a16:creationId xmlns:a16="http://schemas.microsoft.com/office/drawing/2014/main" id="{F97B54AF-8C57-C720-27E3-B3A824A224D6}"/>
              </a:ext>
            </a:extLst>
          </p:cNvPr>
          <p:cNvSpPr/>
          <p:nvPr/>
        </p:nvSpPr>
        <p:spPr>
          <a:xfrm>
            <a:off x="54102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Hexagon 22">
            <a:extLst>
              <a:ext uri="{FF2B5EF4-FFF2-40B4-BE49-F238E27FC236}">
                <a16:creationId xmlns:a16="http://schemas.microsoft.com/office/drawing/2014/main" id="{F619030F-EC19-5EA7-457C-FD9DCB933420}"/>
              </a:ext>
            </a:extLst>
          </p:cNvPr>
          <p:cNvSpPr/>
          <p:nvPr/>
        </p:nvSpPr>
        <p:spPr>
          <a:xfrm>
            <a:off x="7086600" y="2057400"/>
            <a:ext cx="685800" cy="685800"/>
          </a:xfrm>
          <a:prstGeom prst="hexagon">
            <a:avLst/>
          </a:prstGeom>
          <a:blipFill dpi="0" rotWithShape="1">
            <a:blip r:embed="rId3" cstate="print"/>
            <a:srcRect/>
            <a:tile tx="0" ty="0" sx="100000" sy="100000" flip="xy" algn="ctr"/>
          </a:blipFill>
          <a:scene3d>
            <a:camera prst="orthographicFront">
              <a:rot lat="17099985" lon="0" rev="0"/>
            </a:camera>
            <a:lightRig rig="threePt" dir="t"/>
          </a:scene3d>
          <a:sp3d extrusionH="5651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Hexagon 8">
            <a:extLst>
              <a:ext uri="{FF2B5EF4-FFF2-40B4-BE49-F238E27FC236}">
                <a16:creationId xmlns:a16="http://schemas.microsoft.com/office/drawing/2014/main" id="{F1D94566-E346-8E8A-AF57-DCB6C611ACBB}"/>
              </a:ext>
            </a:extLst>
          </p:cNvPr>
          <p:cNvSpPr/>
          <p:nvPr/>
        </p:nvSpPr>
        <p:spPr>
          <a:xfrm>
            <a:off x="4738116" y="1888924"/>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Hexagon 9">
            <a:extLst>
              <a:ext uri="{FF2B5EF4-FFF2-40B4-BE49-F238E27FC236}">
                <a16:creationId xmlns:a16="http://schemas.microsoft.com/office/drawing/2014/main" id="{7B831BBB-F79C-0EC6-6140-6084495929D8}"/>
              </a:ext>
            </a:extLst>
          </p:cNvPr>
          <p:cNvSpPr/>
          <p:nvPr/>
        </p:nvSpPr>
        <p:spPr>
          <a:xfrm>
            <a:off x="6400800" y="1828800"/>
            <a:ext cx="1066800" cy="1066800"/>
          </a:xfrm>
          <a:prstGeom prst="hexagon">
            <a:avLst/>
          </a:prstGeom>
          <a:blipFill>
            <a:blip r:embed="rId3" cstate="print"/>
            <a:tile tx="0" ty="0" sx="100000" sy="100000" flip="none" algn="tl"/>
          </a:blipFill>
          <a:ln>
            <a:solidFill>
              <a:schemeClr val="tx2">
                <a:lumMod val="75000"/>
                <a:lumOff val="25000"/>
              </a:schemeClr>
            </a:solidFill>
          </a:ln>
          <a:scene3d>
            <a:camera prst="orthographicFront">
              <a:rot lat="17099985" lon="0" rev="0"/>
            </a:camera>
            <a:lightRig rig="threePt" dir="t"/>
          </a:scene3d>
          <a:sp3d extrusionH="2444750" contourW="12700">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Flowchart: Extract 11">
            <a:extLst>
              <a:ext uri="{FF2B5EF4-FFF2-40B4-BE49-F238E27FC236}">
                <a16:creationId xmlns:a16="http://schemas.microsoft.com/office/drawing/2014/main" id="{27AF8F20-0188-697B-FA80-995486C40E31}"/>
              </a:ext>
            </a:extLst>
          </p:cNvPr>
          <p:cNvSpPr/>
          <p:nvPr/>
        </p:nvSpPr>
        <p:spPr>
          <a:xfrm>
            <a:off x="2743200" y="1"/>
            <a:ext cx="6781800" cy="2590801"/>
          </a:xfrm>
          <a:prstGeom prst="flowChartExtract">
            <a:avLst/>
          </a:prstGeom>
          <a:blipFill>
            <a:blip r:embed="rId3" cstate="print"/>
            <a:tile tx="0" ty="0" sx="100000" sy="100000" flip="none" algn="tl"/>
          </a:blipFill>
          <a:ln>
            <a:noFill/>
          </a:ln>
          <a:effectLst>
            <a:outerShdw blurRad="50800" dist="38100" dir="2700000" algn="tl" rotWithShape="0">
              <a:prstClr val="black">
                <a:alpha val="40000"/>
              </a:prstClr>
            </a:outerShdw>
          </a:effectLst>
          <a:scene3d>
            <a:camera prst="perspectiveRelaxed" fov="3600000">
              <a:rot lat="19499994" lon="0" rev="0"/>
            </a:camera>
            <a:lightRig rig="soft" dir="t">
              <a:rot lat="0" lon="0" rev="16800000"/>
            </a:lightRig>
          </a:scene3d>
          <a:sp3d extrusionH="76200">
            <a:bevelT h="139700" prst="slope"/>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innerShdw blurRad="63500" dist="50800" dir="13500000">
                  <a:prstClr val="black">
                    <a:alpha val="50000"/>
                  </a:prstClr>
                </a:innerShdw>
              </a:effectLst>
              <a:uLnTx/>
              <a:uFillTx/>
              <a:latin typeface="Bookman Old Style" pitchFamily="18" charset="0"/>
              <a:ea typeface="+mn-ea"/>
              <a:cs typeface="+mn-cs"/>
            </a:endParaRPr>
          </a:p>
        </p:txBody>
      </p:sp>
      <p:pic>
        <p:nvPicPr>
          <p:cNvPr id="4" name="Picture 3">
            <a:extLst>
              <a:ext uri="{FF2B5EF4-FFF2-40B4-BE49-F238E27FC236}">
                <a16:creationId xmlns:a16="http://schemas.microsoft.com/office/drawing/2014/main" id="{90BEE485-F997-B8A4-0919-1B508C94DA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9138" y="950146"/>
            <a:ext cx="1206838" cy="11917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E248E250-165A-41EA-D76C-42EE0B404ABB}"/>
              </a:ext>
            </a:extLst>
          </p:cNvPr>
          <p:cNvSpPr txBox="1"/>
          <p:nvPr/>
        </p:nvSpPr>
        <p:spPr>
          <a:xfrm>
            <a:off x="2891705" y="121470"/>
            <a:ext cx="6976195" cy="646331"/>
          </a:xfrm>
          <a:prstGeom prst="rect">
            <a:avLst/>
          </a:prstGeom>
          <a:noFill/>
        </p:spPr>
        <p:txBody>
          <a:bodyPr wrap="square">
            <a:spAutoFit/>
          </a:bodyPr>
          <a:lstStyle/>
          <a:p>
            <a:pPr marL="0" indent="0" algn="ctr">
              <a:buNone/>
            </a:pPr>
            <a:r>
              <a:rPr lang="en-US" sz="3600" b="1" dirty="0">
                <a:solidFill>
                  <a:srgbClr val="FF0000"/>
                </a:solidFill>
              </a:rPr>
              <a:t>House Bill 5391</a:t>
            </a:r>
          </a:p>
        </p:txBody>
      </p:sp>
      <p:sp>
        <p:nvSpPr>
          <p:cNvPr id="2" name="Slide Number Placeholder 1">
            <a:extLst>
              <a:ext uri="{FF2B5EF4-FFF2-40B4-BE49-F238E27FC236}">
                <a16:creationId xmlns:a16="http://schemas.microsoft.com/office/drawing/2014/main" id="{D5ADE53D-A8E1-A03C-3CFD-6759979FC1EA}"/>
              </a:ext>
            </a:extLst>
          </p:cNvPr>
          <p:cNvSpPr>
            <a:spLocks noGrp="1"/>
          </p:cNvSpPr>
          <p:nvPr>
            <p:ph type="sldNum" sz="quarter" idx="12"/>
          </p:nvPr>
        </p:nvSpPr>
        <p:spPr/>
        <p:txBody>
          <a:bodyPr/>
          <a:lstStyle/>
          <a:p>
            <a:fld id="{7C510EF6-A000-4896-B49D-8CC8284E9B72}" type="slidenum">
              <a:rPr lang="en-US" smtClean="0"/>
              <a:t>4</a:t>
            </a:fld>
            <a:endParaRPr lang="en-US" dirty="0"/>
          </a:p>
        </p:txBody>
      </p:sp>
      <p:sp>
        <p:nvSpPr>
          <p:cNvPr id="3" name="Rounded Rectangle 6">
            <a:extLst>
              <a:ext uri="{FF2B5EF4-FFF2-40B4-BE49-F238E27FC236}">
                <a16:creationId xmlns:a16="http://schemas.microsoft.com/office/drawing/2014/main" id="{078BCDE9-005F-931B-6639-E254B63048BF}"/>
              </a:ext>
            </a:extLst>
          </p:cNvPr>
          <p:cNvSpPr/>
          <p:nvPr/>
        </p:nvSpPr>
        <p:spPr>
          <a:xfrm>
            <a:off x="2743200" y="3357279"/>
            <a:ext cx="6848856" cy="669723"/>
          </a:xfrm>
          <a:prstGeom prst="roundRect">
            <a:avLst>
              <a:gd name="adj" fmla="val 3771"/>
            </a:avLst>
          </a:prstGeom>
          <a:solidFill>
            <a:srgbClr val="9E5E00"/>
          </a:solidFill>
          <a:ln>
            <a:noFill/>
          </a:ln>
          <a:effectLst>
            <a:glow rad="63500">
              <a:schemeClr val="accent1">
                <a:satMod val="175000"/>
                <a:alpha val="40000"/>
              </a:schemeClr>
            </a:glow>
            <a:outerShdw blurRad="50800" dist="38100" dir="2700000" algn="tl" rotWithShape="0">
              <a:prstClr val="black">
                <a:alpha val="40000"/>
              </a:prstClr>
            </a:outerShdw>
          </a:effectLst>
          <a:scene3d>
            <a:camera prst="obliqueTopLeft"/>
            <a:lightRig rig="soft" dir="t">
              <a:rot lat="0" lon="0" rev="16800000"/>
            </a:lightRig>
          </a:scene3d>
          <a:sp3d extrusionH="57150">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sz="2000" b="1" dirty="0">
                <a:solidFill>
                  <a:srgbClr val="FFC000"/>
                </a:solidFill>
                <a:effectLst>
                  <a:innerShdw blurRad="63500" dist="50800" dir="13500000">
                    <a:prstClr val="black">
                      <a:alpha val="50000"/>
                    </a:prstClr>
                  </a:innerShdw>
                </a:effectLst>
                <a:latin typeface="Bookman Old Style" pitchFamily="18" charset="0"/>
              </a:rPr>
              <a:t>Government Report Enhancement </a:t>
            </a:r>
          </a:p>
          <a:p>
            <a:pPr algn="ctr"/>
            <a:r>
              <a:rPr lang="en-US" sz="2000" b="1" dirty="0">
                <a:solidFill>
                  <a:srgbClr val="FFC000"/>
                </a:solidFill>
                <a:effectLst>
                  <a:innerShdw blurRad="63500" dist="50800" dir="13500000">
                    <a:prstClr val="black">
                      <a:alpha val="50000"/>
                    </a:prstClr>
                  </a:innerShdw>
                </a:effectLst>
                <a:latin typeface="Bookman Old Style" pitchFamily="18" charset="0"/>
              </a:rPr>
              <a:t>and Transparency Act</a:t>
            </a:r>
          </a:p>
        </p:txBody>
      </p:sp>
    </p:spTree>
    <p:extLst>
      <p:ext uri="{BB962C8B-B14F-4D97-AF65-F5344CB8AC3E}">
        <p14:creationId xmlns:p14="http://schemas.microsoft.com/office/powerpoint/2010/main" val="455763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6F47E-8EA0-7BEA-DE8F-3E2D438054D8}"/>
              </a:ext>
            </a:extLst>
          </p:cNvPr>
          <p:cNvPicPr>
            <a:picLocks noChangeAspect="1"/>
          </p:cNvPicPr>
          <p:nvPr/>
        </p:nvPicPr>
        <p:blipFill>
          <a:blip r:embed="rId2">
            <a:extLst>
              <a:ext uri="{28A0092B-C50C-407E-A947-70E740481C1C}">
                <a14:useLocalDpi xmlns:a14="http://schemas.microsoft.com/office/drawing/2010/main" val="0"/>
              </a:ext>
            </a:extLst>
          </a:blip>
          <a:srcRect t="234" b="15512"/>
          <a:stretch>
            <a:fillRect/>
          </a:stretch>
        </p:blipFill>
        <p:spPr>
          <a:xfrm>
            <a:off x="20" y="1282"/>
            <a:ext cx="12191980" cy="6856718"/>
          </a:xfrm>
          <a:prstGeom prst="rect">
            <a:avLst/>
          </a:prstGeom>
        </p:spPr>
      </p:pic>
    </p:spTree>
    <p:extLst>
      <p:ext uri="{BB962C8B-B14F-4D97-AF65-F5344CB8AC3E}">
        <p14:creationId xmlns:p14="http://schemas.microsoft.com/office/powerpoint/2010/main" val="98607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E97AA788-F73E-B7A2-56C6-39F408B116B3}"/>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F1C3620-870B-E39B-FE15-D6DBA19F1D96}"/>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SETTING THE STAGE</a:t>
            </a:r>
            <a:br>
              <a:rPr lang="en-US" dirty="0">
                <a:solidFill>
                  <a:srgbClr val="FFFFFF"/>
                </a:solidFill>
              </a:rPr>
            </a:br>
            <a:r>
              <a:rPr lang="en-US" dirty="0">
                <a:solidFill>
                  <a:srgbClr val="FFFFFF"/>
                </a:solidFill>
              </a:rPr>
              <a:t>Research</a:t>
            </a:r>
          </a:p>
        </p:txBody>
      </p:sp>
      <p:sp>
        <p:nvSpPr>
          <p:cNvPr id="4" name="Slide Number Placeholder 3">
            <a:extLst>
              <a:ext uri="{FF2B5EF4-FFF2-40B4-BE49-F238E27FC236}">
                <a16:creationId xmlns:a16="http://schemas.microsoft.com/office/drawing/2014/main" id="{761245DE-DAAB-7AB3-FB6A-39D95B1A7E9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C510EF6-A000-4896-B49D-8CC8284E9B72}" type="slidenum">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aphicFrame>
        <p:nvGraphicFramePr>
          <p:cNvPr id="6" name="Content Placeholder 2">
            <a:extLst>
              <a:ext uri="{FF2B5EF4-FFF2-40B4-BE49-F238E27FC236}">
                <a16:creationId xmlns:a16="http://schemas.microsoft.com/office/drawing/2014/main" id="{172CDA5D-6EC6-2C70-E7C4-9ADA9DA1A67E}"/>
              </a:ext>
            </a:extLst>
          </p:cNvPr>
          <p:cNvGraphicFramePr>
            <a:graphicFrameLocks noGrp="1"/>
          </p:cNvGraphicFramePr>
          <p:nvPr>
            <p:ph idx="1"/>
            <p:extLst>
              <p:ext uri="{D42A27DB-BD31-4B8C-83A1-F6EECF244321}">
                <p14:modId xmlns:p14="http://schemas.microsoft.com/office/powerpoint/2010/main" val="39892494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6756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0" name="Group 3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1" name="Rectangle 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2" name="Rectangle 4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4" name="Rectangle 4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37D901D-974A-23F2-EB39-A37C84689B8C}"/>
              </a:ext>
            </a:extLst>
          </p:cNvPr>
          <p:cNvSpPr>
            <a:spLocks noGrp="1"/>
          </p:cNvSpPr>
          <p:nvPr>
            <p:ph type="title"/>
          </p:nvPr>
        </p:nvSpPr>
        <p:spPr>
          <a:xfrm>
            <a:off x="911243" y="396439"/>
            <a:ext cx="5052369" cy="1035781"/>
          </a:xfrm>
        </p:spPr>
        <p:txBody>
          <a:bodyPr anchor="ctr">
            <a:normAutofit/>
          </a:bodyPr>
          <a:lstStyle/>
          <a:p>
            <a:r>
              <a:rPr kumimoji="0" lang="en-US" sz="3300" b="0" i="0" u="none" strike="noStrike" kern="1200" cap="none" spc="0" normalizeH="0" baseline="0" noProof="0" dirty="0">
                <a:ln>
                  <a:noFill/>
                </a:ln>
                <a:effectLst/>
                <a:uLnTx/>
                <a:uFillTx/>
                <a:latin typeface="Aptos Display" panose="02110004020202020204"/>
                <a:ea typeface="+mj-ea"/>
                <a:cs typeface="+mj-cs"/>
              </a:rPr>
              <a:t>SETTING THE STAGE</a:t>
            </a:r>
            <a:br>
              <a:rPr kumimoji="0" lang="en-US" sz="3300" b="0" i="0" u="none" strike="noStrike" kern="1200" cap="none" spc="0" normalizeH="0" baseline="0" noProof="0" dirty="0">
                <a:ln>
                  <a:noFill/>
                </a:ln>
                <a:effectLst/>
                <a:uLnTx/>
                <a:uFillTx/>
                <a:latin typeface="Aptos Display" panose="02110004020202020204"/>
                <a:ea typeface="+mj-ea"/>
                <a:cs typeface="+mj-cs"/>
              </a:rPr>
            </a:br>
            <a:r>
              <a:rPr kumimoji="0" lang="en-US" sz="3300" b="0" i="0" u="none" strike="noStrike" kern="1200" cap="none" spc="0" normalizeH="0" baseline="0" noProof="0" dirty="0">
                <a:ln>
                  <a:noFill/>
                </a:ln>
                <a:effectLst/>
                <a:uLnTx/>
                <a:uFillTx/>
                <a:latin typeface="Aptos Display" panose="02110004020202020204"/>
                <a:ea typeface="+mj-ea"/>
                <a:cs typeface="+mj-cs"/>
              </a:rPr>
              <a:t>Education</a:t>
            </a:r>
            <a:endParaRPr lang="en-US" sz="3300" dirty="0"/>
          </a:p>
        </p:txBody>
      </p:sp>
      <p:graphicFrame>
        <p:nvGraphicFramePr>
          <p:cNvPr id="26" name="Content Placeholder 2">
            <a:extLst>
              <a:ext uri="{FF2B5EF4-FFF2-40B4-BE49-F238E27FC236}">
                <a16:creationId xmlns:a16="http://schemas.microsoft.com/office/drawing/2014/main" id="{E94D4C7A-C5F1-6A5C-FE1A-C0CE981A1BDD}"/>
              </a:ext>
            </a:extLst>
          </p:cNvPr>
          <p:cNvGraphicFramePr>
            <a:graphicFrameLocks noGrp="1"/>
          </p:cNvGraphicFramePr>
          <p:nvPr>
            <p:ph idx="1"/>
            <p:extLst>
              <p:ext uri="{D42A27DB-BD31-4B8C-83A1-F6EECF244321}">
                <p14:modId xmlns:p14="http://schemas.microsoft.com/office/powerpoint/2010/main" val="4102529848"/>
              </p:ext>
            </p:extLst>
          </p:nvPr>
        </p:nvGraphicFramePr>
        <p:xfrm>
          <a:off x="838198" y="1881507"/>
          <a:ext cx="5257801" cy="446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Rectangle 44">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D5889EB3-4DC6-F58A-D25E-13669C7EC5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5631" y="901032"/>
            <a:ext cx="4092975" cy="5116220"/>
          </a:xfrm>
          <a:prstGeom prst="rect">
            <a:avLst/>
          </a:prstGeom>
        </p:spPr>
      </p:pic>
      <p:cxnSp>
        <p:nvCxnSpPr>
          <p:cNvPr id="46" name="Straight Connector 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2C2FBF9-BDB3-848A-79B7-2527D1B36B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EF6-A000-4896-B49D-8CC8284E9B7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70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080E9ED-3129-6980-3C49-3B72D780A8A6}"/>
              </a:ext>
            </a:extLst>
          </p:cNvPr>
          <p:cNvSpPr>
            <a:spLocks noGrp="1"/>
          </p:cNvSpPr>
          <p:nvPr>
            <p:ph type="title"/>
          </p:nvPr>
        </p:nvSpPr>
        <p:spPr>
          <a:xfrm>
            <a:off x="1136397" y="502021"/>
            <a:ext cx="4959603" cy="1642969"/>
          </a:xfrm>
        </p:spPr>
        <p:txBody>
          <a:bodyPr anchor="b">
            <a:normAutofit/>
          </a:bodyPr>
          <a:lstStyle/>
          <a:p>
            <a:r>
              <a:rPr lang="en-US" sz="3100" dirty="0"/>
              <a:t>CHALLENGES TO LOCAL GOVERNMENT FINANCIAL REPORTING COMPLIANCE</a:t>
            </a:r>
          </a:p>
        </p:txBody>
      </p:sp>
      <p:sp>
        <p:nvSpPr>
          <p:cNvPr id="3" name="Content Placeholder 2">
            <a:extLst>
              <a:ext uri="{FF2B5EF4-FFF2-40B4-BE49-F238E27FC236}">
                <a16:creationId xmlns:a16="http://schemas.microsoft.com/office/drawing/2014/main" id="{A97299A3-E898-BC0B-52B4-BD18B0FEC59D}"/>
              </a:ext>
            </a:extLst>
          </p:cNvPr>
          <p:cNvSpPr>
            <a:spLocks noGrp="1"/>
          </p:cNvSpPr>
          <p:nvPr>
            <p:ph idx="1"/>
          </p:nvPr>
        </p:nvSpPr>
        <p:spPr>
          <a:xfrm>
            <a:off x="1136397" y="2418408"/>
            <a:ext cx="4959603" cy="3522569"/>
          </a:xfrm>
        </p:spPr>
        <p:txBody>
          <a:bodyPr anchor="t">
            <a:normAutofit lnSpcReduction="10000"/>
          </a:bodyPr>
          <a:lstStyle/>
          <a:p>
            <a:pPr marL="0" indent="0">
              <a:buNone/>
            </a:pPr>
            <a:r>
              <a:rPr lang="en-US" sz="1900" b="1" dirty="0"/>
              <a:t>CAUSE &amp; EFFECT</a:t>
            </a:r>
          </a:p>
          <a:p>
            <a:r>
              <a:rPr lang="en-US" sz="1900" dirty="0"/>
              <a:t>Illinois’ large units of local government </a:t>
            </a:r>
          </a:p>
          <a:p>
            <a:pPr marL="457200" lvl="1" indent="0">
              <a:buNone/>
            </a:pPr>
            <a:r>
              <a:rPr lang="en-US" sz="1500" dirty="0"/>
              <a:t>8,505 (Comptroller) vs.</a:t>
            </a:r>
          </a:p>
          <a:p>
            <a:pPr marL="457200" lvl="1" indent="0">
              <a:buNone/>
            </a:pPr>
            <a:r>
              <a:rPr lang="en-US" sz="1500" dirty="0"/>
              <a:t>6,934 (Census Bureau)</a:t>
            </a:r>
          </a:p>
          <a:p>
            <a:r>
              <a:rPr lang="en-US" sz="1900" dirty="0"/>
              <a:t>Illinois’ layered statutory audit requirements</a:t>
            </a:r>
          </a:p>
          <a:p>
            <a:r>
              <a:rPr lang="en-US" sz="1900" dirty="0"/>
              <a:t>Structural deficiency of the Government Account Audit Act</a:t>
            </a:r>
          </a:p>
          <a:p>
            <a:r>
              <a:rPr lang="en-US" sz="1900" dirty="0"/>
              <a:t>Onerous government audit standards</a:t>
            </a:r>
          </a:p>
          <a:p>
            <a:r>
              <a:rPr lang="en-US" sz="1900" dirty="0"/>
              <a:t>Nationwide diminishing pool of CPAs performing government audits</a:t>
            </a:r>
          </a:p>
          <a:p>
            <a:endParaRPr lang="en-US" sz="1900" dirty="0"/>
          </a:p>
        </p:txBody>
      </p:sp>
      <p:pic>
        <p:nvPicPr>
          <p:cNvPr id="5" name="Picture 4">
            <a:extLst>
              <a:ext uri="{FF2B5EF4-FFF2-40B4-BE49-F238E27FC236}">
                <a16:creationId xmlns:a16="http://schemas.microsoft.com/office/drawing/2014/main" id="{7F04EA01-27C7-6FBF-7489-3B00F41A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347" y="32373"/>
            <a:ext cx="2332227" cy="6346201"/>
          </a:xfrm>
          <a:prstGeom prst="rect">
            <a:avLst/>
          </a:prstGeom>
        </p:spPr>
      </p:pic>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7B2D47B0-D323-DCA5-39D6-87F7955AE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EF6-A000-4896-B49D-8CC8284E9B7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199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0D3456-E57A-BDF0-7A0E-CA986C4E2C6E}"/>
              </a:ext>
            </a:extLst>
          </p:cNvPr>
          <p:cNvSpPr>
            <a:spLocks noGrp="1"/>
          </p:cNvSpPr>
          <p:nvPr>
            <p:ph type="title"/>
          </p:nvPr>
        </p:nvSpPr>
        <p:spPr>
          <a:xfrm>
            <a:off x="793662" y="386930"/>
            <a:ext cx="10096842" cy="781699"/>
          </a:xfrm>
        </p:spPr>
        <p:txBody>
          <a:bodyPr anchor="b">
            <a:normAutofit fontScale="90000"/>
          </a:bodyPr>
          <a:lstStyle/>
          <a:p>
            <a:r>
              <a:rPr lang="en-US" sz="2600" dirty="0"/>
              <a:t>LONG TERM SOLUTION</a:t>
            </a:r>
            <a:br>
              <a:rPr lang="en-US" sz="2600" dirty="0"/>
            </a:br>
            <a:r>
              <a:rPr lang="en-US" sz="2600" dirty="0"/>
              <a:t>HB 5391 </a:t>
            </a:r>
            <a:r>
              <a:rPr lang="en-US" sz="2600" i="1" dirty="0"/>
              <a:t>Government Reporting Enhancement and Transparency Act</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E99FDD-A1CE-F70D-197F-F45FD15F4FBC}"/>
              </a:ext>
            </a:extLst>
          </p:cNvPr>
          <p:cNvSpPr>
            <a:spLocks noGrp="1"/>
          </p:cNvSpPr>
          <p:nvPr>
            <p:ph idx="1"/>
          </p:nvPr>
        </p:nvSpPr>
        <p:spPr>
          <a:xfrm>
            <a:off x="248460" y="2278249"/>
            <a:ext cx="4567428" cy="3883217"/>
          </a:xfrm>
        </p:spPr>
        <p:txBody>
          <a:bodyPr anchor="ctr">
            <a:normAutofit/>
          </a:bodyPr>
          <a:lstStyle/>
          <a:p>
            <a:r>
              <a:rPr kumimoji="0" lang="en-US" sz="2000" i="0" u="none" strike="noStrike" kern="1200" cap="none" spc="0" normalizeH="0" baseline="0" noProof="0" dirty="0">
                <a:ln>
                  <a:noFill/>
                </a:ln>
                <a:effectLst/>
                <a:uLnTx/>
                <a:uFillTx/>
                <a:latin typeface="Aptos Display" panose="02110004020202020204"/>
                <a:ea typeface="+mj-ea"/>
                <a:cs typeface="+mj-cs"/>
              </a:rPr>
              <a:t>Proposed 21</a:t>
            </a:r>
            <a:r>
              <a:rPr kumimoji="0" lang="en-US" sz="2000" i="0" u="none" strike="noStrike" kern="1200" cap="none" spc="0" normalizeH="0" baseline="30000" noProof="0" dirty="0">
                <a:ln>
                  <a:noFill/>
                </a:ln>
                <a:effectLst/>
                <a:uLnTx/>
                <a:uFillTx/>
                <a:latin typeface="Aptos Display" panose="02110004020202020204"/>
                <a:ea typeface="+mj-ea"/>
                <a:cs typeface="+mj-cs"/>
              </a:rPr>
              <a:t>st</a:t>
            </a:r>
            <a:r>
              <a:rPr kumimoji="0" lang="en-US" sz="2000" i="0" u="none" strike="noStrike" kern="1200" cap="none" spc="0" normalizeH="0" baseline="0" noProof="0" dirty="0">
                <a:ln>
                  <a:noFill/>
                </a:ln>
                <a:effectLst/>
                <a:uLnTx/>
                <a:uFillTx/>
                <a:latin typeface="Aptos Display" panose="02110004020202020204"/>
                <a:ea typeface="+mj-ea"/>
                <a:cs typeface="+mj-cs"/>
              </a:rPr>
              <a:t> Century Reporting Framework based on local government accountability focusing on financial and compliance reporting</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ptos Display" panose="02110004020202020204"/>
                <a:ea typeface="+mn-ea"/>
                <a:cs typeface="+mn-cs"/>
              </a:rPr>
              <a:t>One statewide local government audit statute</a:t>
            </a:r>
            <a:endParaRPr lang="en-US" sz="2000" dirty="0">
              <a:latin typeface="Aptos Display" panose="02110004020202020204"/>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ptos Display" panose="02110004020202020204"/>
                <a:ea typeface="+mn-ea"/>
                <a:cs typeface="+mn-cs"/>
              </a:rPr>
              <a:t>Four categories of units of local government based on annual revenues with risk based escalating reporting requirements </a:t>
            </a:r>
          </a:p>
          <a:p>
            <a:pPr marL="0" indent="0">
              <a:buNone/>
            </a:pPr>
            <a:endParaRPr kumimoji="0" lang="en-US" sz="1700" i="0" u="none" strike="noStrike" kern="1200" cap="none" spc="0" normalizeH="0" baseline="0" noProof="0" dirty="0">
              <a:ln>
                <a:noFill/>
              </a:ln>
              <a:effectLst/>
              <a:uLnTx/>
              <a:uFillTx/>
              <a:latin typeface="Aptos Display" panose="02110004020202020204"/>
              <a:ea typeface="+mj-ea"/>
              <a:cs typeface="+mj-cs"/>
            </a:endParaRPr>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9917F647-6700-4EF2-A203-8CA0B410B711}"/>
              </a:ext>
            </a:extLst>
          </p:cNvPr>
          <p:cNvGraphicFramePr>
            <a:graphicFrameLocks noGrp="1"/>
          </p:cNvGraphicFramePr>
          <p:nvPr>
            <p:extLst>
              <p:ext uri="{D42A27DB-BD31-4B8C-83A1-F6EECF244321}">
                <p14:modId xmlns:p14="http://schemas.microsoft.com/office/powerpoint/2010/main" val="3267773034"/>
              </p:ext>
            </p:extLst>
          </p:nvPr>
        </p:nvGraphicFramePr>
        <p:xfrm>
          <a:off x="5041772" y="2259802"/>
          <a:ext cx="6098670" cy="4154543"/>
        </p:xfrm>
        <a:graphic>
          <a:graphicData uri="http://schemas.openxmlformats.org/drawingml/2006/table">
            <a:tbl>
              <a:tblPr firstRow="1" firstCol="1" bandRow="1"/>
              <a:tblGrid>
                <a:gridCol w="992996">
                  <a:extLst>
                    <a:ext uri="{9D8B030D-6E8A-4147-A177-3AD203B41FA5}">
                      <a16:colId xmlns:a16="http://schemas.microsoft.com/office/drawing/2014/main" val="3170383312"/>
                    </a:ext>
                  </a:extLst>
                </a:gridCol>
                <a:gridCol w="1129647">
                  <a:extLst>
                    <a:ext uri="{9D8B030D-6E8A-4147-A177-3AD203B41FA5}">
                      <a16:colId xmlns:a16="http://schemas.microsoft.com/office/drawing/2014/main" val="242646308"/>
                    </a:ext>
                  </a:extLst>
                </a:gridCol>
                <a:gridCol w="1116149">
                  <a:extLst>
                    <a:ext uri="{9D8B030D-6E8A-4147-A177-3AD203B41FA5}">
                      <a16:colId xmlns:a16="http://schemas.microsoft.com/office/drawing/2014/main" val="19908169"/>
                    </a:ext>
                  </a:extLst>
                </a:gridCol>
                <a:gridCol w="1133019">
                  <a:extLst>
                    <a:ext uri="{9D8B030D-6E8A-4147-A177-3AD203B41FA5}">
                      <a16:colId xmlns:a16="http://schemas.microsoft.com/office/drawing/2014/main" val="2988643687"/>
                    </a:ext>
                  </a:extLst>
                </a:gridCol>
                <a:gridCol w="1726859">
                  <a:extLst>
                    <a:ext uri="{9D8B030D-6E8A-4147-A177-3AD203B41FA5}">
                      <a16:colId xmlns:a16="http://schemas.microsoft.com/office/drawing/2014/main" val="2625422808"/>
                    </a:ext>
                  </a:extLst>
                </a:gridCol>
              </a:tblGrid>
              <a:tr h="527423">
                <a:tc>
                  <a:txBody>
                    <a:bodyPr/>
                    <a:lstStyle/>
                    <a:p>
                      <a:pPr marL="0" marR="0">
                        <a:buNone/>
                      </a:pPr>
                      <a:r>
                        <a:rPr lang="en-US" sz="11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Category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buNone/>
                      </a:pPr>
                      <a:r>
                        <a:rPr lang="en-US" sz="11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Report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buNone/>
                      </a:pPr>
                      <a:r>
                        <a:rPr lang="en-US" sz="11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Annual Cash Receipts $ Threshold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buNone/>
                      </a:pPr>
                      <a:r>
                        <a:rPr lang="en-US" sz="11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Frequency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tc>
                  <a:txBody>
                    <a:bodyPr/>
                    <a:lstStyle/>
                    <a:p>
                      <a:pPr marL="0" marR="0">
                        <a:buNone/>
                      </a:pPr>
                      <a:r>
                        <a:rPr lang="en-US" sz="1100" b="1" kern="10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Scope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DAD"/>
                    </a:solidFill>
                  </a:tcPr>
                </a:tc>
                <a:extLst>
                  <a:ext uri="{0D108BD9-81ED-4DB2-BD59-A6C34878D82A}">
                    <a16:rowId xmlns:a16="http://schemas.microsoft.com/office/drawing/2014/main" val="3100843490"/>
                  </a:ext>
                </a:extLst>
              </a:tr>
              <a:tr h="945104">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Two signed electronic reports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&gt;$35M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Annual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GAAP</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1</a:t>
                      </a:r>
                      <a:r>
                        <a:rPr lang="en-US" sz="1400" kern="100" dirty="0">
                          <a:effectLst/>
                          <a:latin typeface="Georgia" panose="02040502050405020303" pitchFamily="18" charset="0"/>
                          <a:ea typeface="Aptos" panose="020B0004020202020204" pitchFamily="34" charset="0"/>
                          <a:cs typeface="Times New Roman" panose="02020603050405020304" pitchFamily="18" charset="0"/>
                        </a:rPr>
                        <a:t> - GAAS/GAGAS</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AUPs</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Other Contractual</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733607"/>
                  </a:ext>
                </a:extLst>
              </a:tr>
              <a:tr h="945104">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Two signed </a:t>
                      </a:r>
                      <a:r>
                        <a:rPr lang="en-US" sz="1400" kern="100">
                          <a:effectLst/>
                          <a:latin typeface="Georgia" panose="02040502050405020303" pitchFamily="18" charset="0"/>
                          <a:ea typeface="Aptos" panose="020B0004020202020204" pitchFamily="34" charset="0"/>
                          <a:cs typeface="Times New Roman" panose="02020603050405020304" pitchFamily="18" charset="0"/>
                        </a:rPr>
                        <a:t>electronic reports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$3.5M - &lt;$35M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Annual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Cash</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2</a:t>
                      </a:r>
                      <a:r>
                        <a:rPr lang="en-US" sz="1400" kern="100" dirty="0">
                          <a:effectLst/>
                          <a:latin typeface="Georgia" panose="02040502050405020303" pitchFamily="18" charset="0"/>
                          <a:ea typeface="Aptos" panose="020B0004020202020204" pitchFamily="34" charset="0"/>
                          <a:cs typeface="Times New Roman" panose="02020603050405020304" pitchFamily="18" charset="0"/>
                        </a:rPr>
                        <a:t> - GAAS/GAGAS</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AUPs</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arenR"/>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Other Contractual</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948957"/>
                  </a:ext>
                </a:extLst>
              </a:tr>
              <a:tr h="581603">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One signed electronic report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$100K-&lt;$3.5M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Annual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AUPs</a:t>
                      </a:r>
                      <a:r>
                        <a:rPr lang="en-US" sz="1400" kern="100" baseline="30000" dirty="0">
                          <a:effectLst/>
                          <a:latin typeface="Georgia" panose="02040502050405020303" pitchFamily="18" charset="0"/>
                          <a:ea typeface="Aptos" panose="020B0004020202020204" pitchFamily="34" charset="0"/>
                          <a:cs typeface="Times New Roman" panose="02020603050405020304" pitchFamily="18" charset="0"/>
                        </a:rPr>
                        <a:t>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7970430"/>
                  </a:ext>
                </a:extLst>
              </a:tr>
              <a:tr h="581603">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Comptroller Template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&lt;$100,000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Annual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400" kern="100" dirty="0">
                          <a:effectLst/>
                          <a:latin typeface="Georgia" panose="02040502050405020303" pitchFamily="18" charset="0"/>
                          <a:ea typeface="Aptos" panose="020B0004020202020204" pitchFamily="34" charset="0"/>
                          <a:cs typeface="Times New Roman" panose="02020603050405020304" pitchFamily="18" charset="0"/>
                        </a:rPr>
                        <a:t>Independent Elector Audit Committee Inspection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993822"/>
                  </a:ext>
                </a:extLst>
              </a:tr>
            </a:tbl>
          </a:graphicData>
        </a:graphic>
      </p:graphicFrame>
      <p:sp>
        <p:nvSpPr>
          <p:cNvPr id="5" name="Slide Number Placeholder 4">
            <a:extLst>
              <a:ext uri="{FF2B5EF4-FFF2-40B4-BE49-F238E27FC236}">
                <a16:creationId xmlns:a16="http://schemas.microsoft.com/office/drawing/2014/main" id="{BBF4BD71-FCC9-4214-921D-636A0F0EBB1C}"/>
              </a:ext>
            </a:extLst>
          </p:cNvPr>
          <p:cNvSpPr>
            <a:spLocks noGrp="1"/>
          </p:cNvSpPr>
          <p:nvPr>
            <p:ph type="sldNum" sz="quarter" idx="12"/>
          </p:nvPr>
        </p:nvSpPr>
        <p:spPr/>
        <p:txBody>
          <a:bodyPr/>
          <a:lstStyle/>
          <a:p>
            <a:fld id="{7C510EF6-A000-4896-B49D-8CC8284E9B72}" type="slidenum">
              <a:rPr lang="en-US" smtClean="0"/>
              <a:t>9</a:t>
            </a:fld>
            <a:endParaRPr lang="en-US" dirty="0"/>
          </a:p>
        </p:txBody>
      </p:sp>
    </p:spTree>
    <p:extLst>
      <p:ext uri="{BB962C8B-B14F-4D97-AF65-F5344CB8AC3E}">
        <p14:creationId xmlns:p14="http://schemas.microsoft.com/office/powerpoint/2010/main" val="406004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726</TotalTime>
  <Words>1552</Words>
  <Application>Microsoft Office PowerPoint</Application>
  <PresentationFormat>Widescreen</PresentationFormat>
  <Paragraphs>279</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Bookman Old Style</vt:lpstr>
      <vt:lpstr>Calibri</vt:lpstr>
      <vt:lpstr>Georgia</vt:lpstr>
      <vt:lpstr>Office Theme</vt:lpstr>
      <vt:lpstr>Sustainability of Local Government Audits</vt:lpstr>
      <vt:lpstr>PowerPoint Presentation</vt:lpstr>
      <vt:lpstr>PowerPoint Presentation</vt:lpstr>
      <vt:lpstr>PowerPoint Presentation</vt:lpstr>
      <vt:lpstr>PowerPoint Presentation</vt:lpstr>
      <vt:lpstr>SETTING THE STAGE Research</vt:lpstr>
      <vt:lpstr>SETTING THE STAGE Education</vt:lpstr>
      <vt:lpstr>CHALLENGES TO LOCAL GOVERNMENT FINANCIAL REPORTING COMPLIANCE</vt:lpstr>
      <vt:lpstr>LONG TERM SOLUTION HB 5391 Government Reporting Enhancement and Transparency Act</vt:lpstr>
      <vt:lpstr>PowerPoint Presentation</vt:lpstr>
      <vt:lpstr>PowerPoint Presentation</vt:lpstr>
      <vt:lpstr>PowerPoint Presentation</vt:lpstr>
      <vt:lpstr>Legislative Process- Legislative Proposals</vt:lpstr>
      <vt:lpstr>LONG TERM SOLUTION HB 5391  Government Reporting Enhancement  and Transparency Act</vt:lpstr>
      <vt:lpstr>LONG TERM SOLUTION HB 5391-Government Reporting Enhancement and Transparency Act</vt:lpstr>
      <vt:lpstr>LONG TERM SOLUTION HB 5391 Government Reporting Enhancement and Transparency Act</vt:lpstr>
      <vt:lpstr>PowerPoint Presentation</vt:lpstr>
      <vt:lpstr>HIDDEN SLIDES</vt:lpstr>
      <vt:lpstr>Legislative Arena Competing Legislative Proposals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of Local Government Audits</dc:title>
  <dc:creator>Marty Green</dc:creator>
  <cp:lastModifiedBy>Marty Green</cp:lastModifiedBy>
  <cp:revision>15</cp:revision>
  <cp:lastPrinted>2026-03-12T17:02:17Z</cp:lastPrinted>
  <dcterms:created xsi:type="dcterms:W3CDTF">2026-02-15T17:11:53Z</dcterms:created>
  <dcterms:modified xsi:type="dcterms:W3CDTF">2026-03-23T01:19:54Z</dcterms:modified>
</cp:coreProperties>
</file>